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60" r:id="rId3"/>
    <p:sldId id="262" r:id="rId4"/>
    <p:sldId id="266" r:id="rId5"/>
    <p:sldId id="274" r:id="rId6"/>
    <p:sldId id="279" r:id="rId7"/>
    <p:sldId id="268" r:id="rId8"/>
    <p:sldId id="271" r:id="rId9"/>
    <p:sldId id="273" r:id="rId10"/>
    <p:sldId id="265" r:id="rId11"/>
    <p:sldId id="272" r:id="rId12"/>
    <p:sldId id="275" r:id="rId13"/>
    <p:sldId id="276" r:id="rId14"/>
    <p:sldId id="261" r:id="rId15"/>
  </p:sldIdLst>
  <p:sldSz cx="18288000" cy="10287000"/>
  <p:notesSz cx="6858000" cy="9144000"/>
  <p:embeddedFontLst>
    <p:embeddedFont>
      <p:font typeface="Arial Bold" panose="020B0704020202020204" pitchFamily="34" charset="0"/>
      <p:regular r:id="rId18"/>
      <p:bold r:id="rId19"/>
    </p:embeddedFont>
    <p:embeddedFont>
      <p:font typeface="Calibri" panose="020F0502020204030204" pitchFamily="34" charset="0"/>
      <p:regular r:id="rId20"/>
      <p:bold r:id="rId21"/>
      <p:italic r:id="rId22"/>
      <p:boldItalic r:id="rId23"/>
    </p:embeddedFont>
    <p:embeddedFont>
      <p:font typeface="Hammersmith One" panose="020B0604020202020204" charset="0"/>
      <p:regular r:id="rId24"/>
    </p:embeddedFont>
    <p:embeddedFont>
      <p:font typeface="Segoe UI" panose="020B0502040204020203"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vashan Govender" initials="NG" lastIdx="2" clrIdx="0">
    <p:extLst>
      <p:ext uri="{19B8F6BF-5375-455C-9EA6-DF929625EA0E}">
        <p15:presenceInfo xmlns:p15="http://schemas.microsoft.com/office/powerpoint/2012/main" userId="S-1-5-21-1960408961-1708537768-682003330-3088" providerId="AD"/>
      </p:ext>
    </p:extLst>
  </p:cmAuthor>
  <p:cmAuthor id="2" name="Vuyiswa Kumalo" initials="W1P" lastIdx="1" clrIdx="1">
    <p:extLst>
      <p:ext uri="{19B8F6BF-5375-455C-9EA6-DF929625EA0E}">
        <p15:presenceInfo xmlns:p15="http://schemas.microsoft.com/office/powerpoint/2012/main" userId="Vuyiswa Kuma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4" autoAdjust="0"/>
    <p:restoredTop sz="83108" autoAdjust="0"/>
  </p:normalViewPr>
  <p:slideViewPr>
    <p:cSldViewPr>
      <p:cViewPr varScale="1">
        <p:scale>
          <a:sx n="37" d="100"/>
          <a:sy n="37" d="100"/>
        </p:scale>
        <p:origin x="880"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0" d="100"/>
          <a:sy n="50" d="100"/>
        </p:scale>
        <p:origin x="2708" y="-31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18E821-29B6-4431-A58F-1463EEE89F4A}"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ZA"/>
        </a:p>
      </dgm:t>
    </dgm:pt>
    <dgm:pt modelId="{475B0CBF-DA43-4180-A278-86ADAC7163AB}">
      <dgm:prSet phldrT="[Text]"/>
      <dgm:spPr/>
      <dgm:t>
        <a:bodyPr/>
        <a:lstStyle/>
        <a:p>
          <a:r>
            <a:rPr lang="en-ZA" dirty="0"/>
            <a:t>Definition</a:t>
          </a:r>
        </a:p>
      </dgm:t>
    </dgm:pt>
    <dgm:pt modelId="{CF9D3A70-09D6-453C-BA22-2F8DDAC8A621}" type="parTrans" cxnId="{73D03275-07AB-486F-8318-E7AB17D83FCB}">
      <dgm:prSet/>
      <dgm:spPr/>
      <dgm:t>
        <a:bodyPr/>
        <a:lstStyle/>
        <a:p>
          <a:endParaRPr lang="en-ZA"/>
        </a:p>
      </dgm:t>
    </dgm:pt>
    <dgm:pt modelId="{B740427C-2ECA-4B74-8BA7-6109CB644498}" type="sibTrans" cxnId="{73D03275-07AB-486F-8318-E7AB17D83FCB}">
      <dgm:prSet/>
      <dgm:spPr/>
      <dgm:t>
        <a:bodyPr/>
        <a:lstStyle/>
        <a:p>
          <a:endParaRPr lang="en-ZA"/>
        </a:p>
      </dgm:t>
    </dgm:pt>
    <dgm:pt modelId="{5D1949F8-8237-4C30-9537-38FBB69023E1}">
      <dgm:prSet phldrT="[Text]" custT="1"/>
      <dgm:spPr/>
      <dgm:t>
        <a:bodyPr/>
        <a:lstStyle/>
        <a:p>
          <a:pPr>
            <a:buFont typeface="Arial" panose="020B0604020202020204" pitchFamily="34" charset="0"/>
            <a:buChar char="•"/>
          </a:pPr>
          <a:r>
            <a:rPr lang="en-GB" sz="3600" b="0" i="0" dirty="0"/>
            <a:t>WHO: Infectious diseases naturally transmissible between vertebrate animals and humans through direct contact, vectors, food, water, or environmental exposure. </a:t>
          </a:r>
          <a:endParaRPr lang="en-ZA" sz="3600" i="0" dirty="0"/>
        </a:p>
      </dgm:t>
    </dgm:pt>
    <dgm:pt modelId="{AE0F3340-26C9-478A-9EBA-80FD8682BD4E}" type="parTrans" cxnId="{93E4CA78-FB0F-4E7B-8824-EAE60B5E4D10}">
      <dgm:prSet/>
      <dgm:spPr/>
      <dgm:t>
        <a:bodyPr/>
        <a:lstStyle/>
        <a:p>
          <a:endParaRPr lang="en-ZA"/>
        </a:p>
      </dgm:t>
    </dgm:pt>
    <dgm:pt modelId="{D0DEAFE1-45E5-4D25-8ABB-6196F04899B9}" type="sibTrans" cxnId="{93E4CA78-FB0F-4E7B-8824-EAE60B5E4D10}">
      <dgm:prSet/>
      <dgm:spPr/>
      <dgm:t>
        <a:bodyPr/>
        <a:lstStyle/>
        <a:p>
          <a:endParaRPr lang="en-ZA"/>
        </a:p>
      </dgm:t>
    </dgm:pt>
    <dgm:pt modelId="{0C9C8D9B-62AC-41D9-8554-33B1459DBE2F}">
      <dgm:prSet phldrT="[Text]"/>
      <dgm:spPr>
        <a:solidFill>
          <a:schemeClr val="accent5"/>
        </a:solidFill>
        <a:ln>
          <a:solidFill>
            <a:schemeClr val="accent5"/>
          </a:solidFill>
        </a:ln>
      </dgm:spPr>
      <dgm:t>
        <a:bodyPr/>
        <a:lstStyle/>
        <a:p>
          <a:r>
            <a:rPr lang="en-ZA" dirty="0"/>
            <a:t>Transmission</a:t>
          </a:r>
        </a:p>
      </dgm:t>
    </dgm:pt>
    <dgm:pt modelId="{F6FFE513-F57B-4A72-9C36-E798D54FAEB2}" type="parTrans" cxnId="{43CC2031-C394-4E8A-92B5-78D580A3FF5C}">
      <dgm:prSet/>
      <dgm:spPr/>
      <dgm:t>
        <a:bodyPr/>
        <a:lstStyle/>
        <a:p>
          <a:endParaRPr lang="en-ZA"/>
        </a:p>
      </dgm:t>
    </dgm:pt>
    <dgm:pt modelId="{165C0557-671B-4911-8EDA-CBFCEE99DA6B}" type="sibTrans" cxnId="{43CC2031-C394-4E8A-92B5-78D580A3FF5C}">
      <dgm:prSet/>
      <dgm:spPr/>
      <dgm:t>
        <a:bodyPr/>
        <a:lstStyle/>
        <a:p>
          <a:endParaRPr lang="en-ZA"/>
        </a:p>
      </dgm:t>
    </dgm:pt>
    <dgm:pt modelId="{7EFA90FF-5981-4017-96F1-D9F8922A6EDB}">
      <dgm:prSet phldrT="[Text]" custT="1"/>
      <dgm:spPr>
        <a:solidFill>
          <a:schemeClr val="accent5">
            <a:lumMod val="20000"/>
            <a:lumOff val="80000"/>
            <a:alpha val="90000"/>
          </a:schemeClr>
        </a:solidFill>
        <a:ln>
          <a:solidFill>
            <a:schemeClr val="accent5">
              <a:lumMod val="20000"/>
              <a:lumOff val="80000"/>
              <a:alpha val="90000"/>
            </a:schemeClr>
          </a:solidFill>
        </a:ln>
      </dgm:spPr>
      <dgm:t>
        <a:bodyPr/>
        <a:lstStyle/>
        <a:p>
          <a:r>
            <a:rPr lang="en-GB" sz="3600" b="0" i="0" dirty="0"/>
            <a:t>Commonly spread at the animal-human interface, where people and animals interact with each other through a shared environment.</a:t>
          </a:r>
          <a:endParaRPr lang="en-ZA" sz="3600" dirty="0"/>
        </a:p>
      </dgm:t>
    </dgm:pt>
    <dgm:pt modelId="{AE6BAA64-E33A-41CA-8F37-F848B9AE9A7F}" type="parTrans" cxnId="{26840A05-D118-4D98-8E0F-1786DC6235FC}">
      <dgm:prSet/>
      <dgm:spPr/>
      <dgm:t>
        <a:bodyPr/>
        <a:lstStyle/>
        <a:p>
          <a:endParaRPr lang="en-ZA"/>
        </a:p>
      </dgm:t>
    </dgm:pt>
    <dgm:pt modelId="{8F93F9C4-417F-402F-B00E-3365F3CB22D1}" type="sibTrans" cxnId="{26840A05-D118-4D98-8E0F-1786DC6235FC}">
      <dgm:prSet/>
      <dgm:spPr/>
      <dgm:t>
        <a:bodyPr/>
        <a:lstStyle/>
        <a:p>
          <a:endParaRPr lang="en-ZA"/>
        </a:p>
      </dgm:t>
    </dgm:pt>
    <dgm:pt modelId="{F5FE3F27-10DE-4377-B595-307411C87A24}">
      <dgm:prSet phldrT="[Text]" custT="1"/>
      <dgm:spPr>
        <a:solidFill>
          <a:schemeClr val="accent5">
            <a:lumMod val="20000"/>
            <a:lumOff val="80000"/>
            <a:alpha val="90000"/>
          </a:schemeClr>
        </a:solidFill>
        <a:ln>
          <a:solidFill>
            <a:schemeClr val="accent5">
              <a:lumMod val="20000"/>
              <a:lumOff val="80000"/>
              <a:alpha val="90000"/>
            </a:schemeClr>
          </a:solidFill>
        </a:ln>
      </dgm:spPr>
      <dgm:t>
        <a:bodyPr/>
        <a:lstStyle/>
        <a:p>
          <a:r>
            <a:rPr lang="en-GB" sz="3600" b="0" i="0" dirty="0"/>
            <a:t>Can be transmitted via direct contact with animals, or be foodborne, waterborne, vector-borne, and even indirectly by environmental contamination.</a:t>
          </a:r>
          <a:endParaRPr lang="en-ZA" sz="3600" dirty="0"/>
        </a:p>
      </dgm:t>
    </dgm:pt>
    <dgm:pt modelId="{C66058DE-EB58-413C-9333-7223303CFF8B}" type="parTrans" cxnId="{7B587022-A0EE-49F5-AA80-0C0914B72DA4}">
      <dgm:prSet/>
      <dgm:spPr/>
      <dgm:t>
        <a:bodyPr/>
        <a:lstStyle/>
        <a:p>
          <a:endParaRPr lang="en-ZA"/>
        </a:p>
      </dgm:t>
    </dgm:pt>
    <dgm:pt modelId="{3240B3E1-2DCD-419B-B93F-F552C4F6BFCE}" type="sibTrans" cxnId="{7B587022-A0EE-49F5-AA80-0C0914B72DA4}">
      <dgm:prSet/>
      <dgm:spPr/>
      <dgm:t>
        <a:bodyPr/>
        <a:lstStyle/>
        <a:p>
          <a:endParaRPr lang="en-ZA"/>
        </a:p>
      </dgm:t>
    </dgm:pt>
    <dgm:pt modelId="{0F13BE1C-8F35-4555-91AD-6BF4EF7D3C9A}">
      <dgm:prSet phldrT="[Text]" custT="1"/>
      <dgm:spPr>
        <a:solidFill>
          <a:schemeClr val="accent5">
            <a:lumMod val="20000"/>
            <a:lumOff val="80000"/>
            <a:alpha val="90000"/>
          </a:schemeClr>
        </a:solidFill>
        <a:ln>
          <a:solidFill>
            <a:schemeClr val="accent5">
              <a:lumMod val="20000"/>
              <a:lumOff val="80000"/>
              <a:alpha val="90000"/>
            </a:schemeClr>
          </a:solidFill>
        </a:ln>
      </dgm:spPr>
      <dgm:t>
        <a:bodyPr/>
        <a:lstStyle/>
        <a:p>
          <a:endParaRPr lang="en-ZA" sz="3600" dirty="0"/>
        </a:p>
      </dgm:t>
    </dgm:pt>
    <dgm:pt modelId="{BC58DB97-E17A-477C-B33D-6BB2F19AE7A2}" type="parTrans" cxnId="{7C954A69-5756-4068-BDC6-BF4A0AA2FFED}">
      <dgm:prSet/>
      <dgm:spPr/>
      <dgm:t>
        <a:bodyPr/>
        <a:lstStyle/>
        <a:p>
          <a:endParaRPr lang="en-ZA"/>
        </a:p>
      </dgm:t>
    </dgm:pt>
    <dgm:pt modelId="{272FCCEC-3FC5-4C7B-B228-1D1BCE90CEE2}" type="sibTrans" cxnId="{7C954A69-5756-4068-BDC6-BF4A0AA2FFED}">
      <dgm:prSet/>
      <dgm:spPr/>
      <dgm:t>
        <a:bodyPr/>
        <a:lstStyle/>
        <a:p>
          <a:endParaRPr lang="en-ZA"/>
        </a:p>
      </dgm:t>
    </dgm:pt>
    <dgm:pt modelId="{D26CAAF2-AF2F-4AAD-91F8-F38F8EBF1DA4}" type="pres">
      <dgm:prSet presAssocID="{F718E821-29B6-4431-A58F-1463EEE89F4A}" presName="Name0" presStyleCnt="0">
        <dgm:presLayoutVars>
          <dgm:dir/>
          <dgm:animLvl val="lvl"/>
          <dgm:resizeHandles val="exact"/>
        </dgm:presLayoutVars>
      </dgm:prSet>
      <dgm:spPr/>
    </dgm:pt>
    <dgm:pt modelId="{2FCD1658-98D8-4A13-8F76-7CD7D70FA94F}" type="pres">
      <dgm:prSet presAssocID="{475B0CBF-DA43-4180-A278-86ADAC7163AB}" presName="composite" presStyleCnt="0"/>
      <dgm:spPr/>
    </dgm:pt>
    <dgm:pt modelId="{4257F739-A5D9-47B7-86B9-501FE45ED586}" type="pres">
      <dgm:prSet presAssocID="{475B0CBF-DA43-4180-A278-86ADAC7163AB}" presName="parTx" presStyleLbl="alignNode1" presStyleIdx="0" presStyleCnt="2" custLinFactY="8256" custLinFactNeighborX="2018" custLinFactNeighborY="100000">
        <dgm:presLayoutVars>
          <dgm:chMax val="0"/>
          <dgm:chPref val="0"/>
          <dgm:bulletEnabled val="1"/>
        </dgm:presLayoutVars>
      </dgm:prSet>
      <dgm:spPr/>
    </dgm:pt>
    <dgm:pt modelId="{68B0E76C-3C0B-4A41-8A1F-1D7973F6AE0E}" type="pres">
      <dgm:prSet presAssocID="{475B0CBF-DA43-4180-A278-86ADAC7163AB}" presName="desTx" presStyleLbl="alignAccFollowNode1" presStyleIdx="0" presStyleCnt="2" custScaleY="54220" custLinFactNeighborX="2018" custLinFactNeighborY="11574">
        <dgm:presLayoutVars>
          <dgm:bulletEnabled val="1"/>
        </dgm:presLayoutVars>
      </dgm:prSet>
      <dgm:spPr/>
    </dgm:pt>
    <dgm:pt modelId="{B5FB92BE-9AC4-4D76-A99F-408200C8E79F}" type="pres">
      <dgm:prSet presAssocID="{B740427C-2ECA-4B74-8BA7-6109CB644498}" presName="space" presStyleCnt="0"/>
      <dgm:spPr/>
    </dgm:pt>
    <dgm:pt modelId="{B9D452D1-26FF-439C-AC55-26BDC3B87B12}" type="pres">
      <dgm:prSet presAssocID="{0C9C8D9B-62AC-41D9-8554-33B1459DBE2F}" presName="composite" presStyleCnt="0"/>
      <dgm:spPr/>
    </dgm:pt>
    <dgm:pt modelId="{4D15BD2C-5424-43E2-A4F6-6BAC4F4A549F}" type="pres">
      <dgm:prSet presAssocID="{0C9C8D9B-62AC-41D9-8554-33B1459DBE2F}" presName="parTx" presStyleLbl="alignNode1" presStyleIdx="1" presStyleCnt="2">
        <dgm:presLayoutVars>
          <dgm:chMax val="0"/>
          <dgm:chPref val="0"/>
          <dgm:bulletEnabled val="1"/>
        </dgm:presLayoutVars>
      </dgm:prSet>
      <dgm:spPr/>
    </dgm:pt>
    <dgm:pt modelId="{C062DA72-030D-4619-A7E3-7E5967B5CDBF}" type="pres">
      <dgm:prSet presAssocID="{0C9C8D9B-62AC-41D9-8554-33B1459DBE2F}" presName="desTx" presStyleLbl="alignAccFollowNode1" presStyleIdx="1" presStyleCnt="2">
        <dgm:presLayoutVars>
          <dgm:bulletEnabled val="1"/>
        </dgm:presLayoutVars>
      </dgm:prSet>
      <dgm:spPr/>
    </dgm:pt>
  </dgm:ptLst>
  <dgm:cxnLst>
    <dgm:cxn modelId="{26840A05-D118-4D98-8E0F-1786DC6235FC}" srcId="{0C9C8D9B-62AC-41D9-8554-33B1459DBE2F}" destId="{7EFA90FF-5981-4017-96F1-D9F8922A6EDB}" srcOrd="0" destOrd="0" parTransId="{AE6BAA64-E33A-41CA-8F37-F848B9AE9A7F}" sibTransId="{8F93F9C4-417F-402F-B00E-3365F3CB22D1}"/>
    <dgm:cxn modelId="{1F5F6B1E-F8F3-4EBF-A193-3695387C46A9}" type="presOf" srcId="{475B0CBF-DA43-4180-A278-86ADAC7163AB}" destId="{4257F739-A5D9-47B7-86B9-501FE45ED586}" srcOrd="0" destOrd="0" presId="urn:microsoft.com/office/officeart/2005/8/layout/hList1"/>
    <dgm:cxn modelId="{F2422C20-D952-4702-85A5-83E62A6015ED}" type="presOf" srcId="{F718E821-29B6-4431-A58F-1463EEE89F4A}" destId="{D26CAAF2-AF2F-4AAD-91F8-F38F8EBF1DA4}" srcOrd="0" destOrd="0" presId="urn:microsoft.com/office/officeart/2005/8/layout/hList1"/>
    <dgm:cxn modelId="{7B587022-A0EE-49F5-AA80-0C0914B72DA4}" srcId="{0C9C8D9B-62AC-41D9-8554-33B1459DBE2F}" destId="{F5FE3F27-10DE-4377-B595-307411C87A24}" srcOrd="2" destOrd="0" parTransId="{C66058DE-EB58-413C-9333-7223303CFF8B}" sibTransId="{3240B3E1-2DCD-419B-B93F-F552C4F6BFCE}"/>
    <dgm:cxn modelId="{43CC2031-C394-4E8A-92B5-78D580A3FF5C}" srcId="{F718E821-29B6-4431-A58F-1463EEE89F4A}" destId="{0C9C8D9B-62AC-41D9-8554-33B1459DBE2F}" srcOrd="1" destOrd="0" parTransId="{F6FFE513-F57B-4A72-9C36-E798D54FAEB2}" sibTransId="{165C0557-671B-4911-8EDA-CBFCEE99DA6B}"/>
    <dgm:cxn modelId="{EEFF705C-7239-4001-88FE-17DFE7D8D6DD}" type="presOf" srcId="{7EFA90FF-5981-4017-96F1-D9F8922A6EDB}" destId="{C062DA72-030D-4619-A7E3-7E5967B5CDBF}" srcOrd="0" destOrd="0" presId="urn:microsoft.com/office/officeart/2005/8/layout/hList1"/>
    <dgm:cxn modelId="{081D8466-7EF0-47CE-95FF-530C93ACD6BE}" type="presOf" srcId="{0C9C8D9B-62AC-41D9-8554-33B1459DBE2F}" destId="{4D15BD2C-5424-43E2-A4F6-6BAC4F4A549F}" srcOrd="0" destOrd="0" presId="urn:microsoft.com/office/officeart/2005/8/layout/hList1"/>
    <dgm:cxn modelId="{7C954A69-5756-4068-BDC6-BF4A0AA2FFED}" srcId="{0C9C8D9B-62AC-41D9-8554-33B1459DBE2F}" destId="{0F13BE1C-8F35-4555-91AD-6BF4EF7D3C9A}" srcOrd="1" destOrd="0" parTransId="{BC58DB97-E17A-477C-B33D-6BB2F19AE7A2}" sibTransId="{272FCCEC-3FC5-4C7B-B228-1D1BCE90CEE2}"/>
    <dgm:cxn modelId="{A63ED653-EDCB-467E-8B5C-0E14406F4CDC}" type="presOf" srcId="{F5FE3F27-10DE-4377-B595-307411C87A24}" destId="{C062DA72-030D-4619-A7E3-7E5967B5CDBF}" srcOrd="0" destOrd="2" presId="urn:microsoft.com/office/officeart/2005/8/layout/hList1"/>
    <dgm:cxn modelId="{73D03275-07AB-486F-8318-E7AB17D83FCB}" srcId="{F718E821-29B6-4431-A58F-1463EEE89F4A}" destId="{475B0CBF-DA43-4180-A278-86ADAC7163AB}" srcOrd="0" destOrd="0" parTransId="{CF9D3A70-09D6-453C-BA22-2F8DDAC8A621}" sibTransId="{B740427C-2ECA-4B74-8BA7-6109CB644498}"/>
    <dgm:cxn modelId="{93E4CA78-FB0F-4E7B-8824-EAE60B5E4D10}" srcId="{475B0CBF-DA43-4180-A278-86ADAC7163AB}" destId="{5D1949F8-8237-4C30-9537-38FBB69023E1}" srcOrd="0" destOrd="0" parTransId="{AE0F3340-26C9-478A-9EBA-80FD8682BD4E}" sibTransId="{D0DEAFE1-45E5-4D25-8ABB-6196F04899B9}"/>
    <dgm:cxn modelId="{7A43137F-C048-42A7-8D89-17262FECB8B2}" type="presOf" srcId="{5D1949F8-8237-4C30-9537-38FBB69023E1}" destId="{68B0E76C-3C0B-4A41-8A1F-1D7973F6AE0E}" srcOrd="0" destOrd="0" presId="urn:microsoft.com/office/officeart/2005/8/layout/hList1"/>
    <dgm:cxn modelId="{99E6A7D8-4D74-40CD-B2B2-BB46932112D4}" type="presOf" srcId="{0F13BE1C-8F35-4555-91AD-6BF4EF7D3C9A}" destId="{C062DA72-030D-4619-A7E3-7E5967B5CDBF}" srcOrd="0" destOrd="1" presId="urn:microsoft.com/office/officeart/2005/8/layout/hList1"/>
    <dgm:cxn modelId="{39F4ABD7-E837-462B-AC70-BFF362FFA595}" type="presParOf" srcId="{D26CAAF2-AF2F-4AAD-91F8-F38F8EBF1DA4}" destId="{2FCD1658-98D8-4A13-8F76-7CD7D70FA94F}" srcOrd="0" destOrd="0" presId="urn:microsoft.com/office/officeart/2005/8/layout/hList1"/>
    <dgm:cxn modelId="{F71960B7-9CCD-4100-A564-D9584AD539E7}" type="presParOf" srcId="{2FCD1658-98D8-4A13-8F76-7CD7D70FA94F}" destId="{4257F739-A5D9-47B7-86B9-501FE45ED586}" srcOrd="0" destOrd="0" presId="urn:microsoft.com/office/officeart/2005/8/layout/hList1"/>
    <dgm:cxn modelId="{E1C56E4C-CEE4-4469-89FD-060D87468336}" type="presParOf" srcId="{2FCD1658-98D8-4A13-8F76-7CD7D70FA94F}" destId="{68B0E76C-3C0B-4A41-8A1F-1D7973F6AE0E}" srcOrd="1" destOrd="0" presId="urn:microsoft.com/office/officeart/2005/8/layout/hList1"/>
    <dgm:cxn modelId="{EC33AEF6-1DC6-42B9-A2C6-2D3B21EA7B4C}" type="presParOf" srcId="{D26CAAF2-AF2F-4AAD-91F8-F38F8EBF1DA4}" destId="{B5FB92BE-9AC4-4D76-A99F-408200C8E79F}" srcOrd="1" destOrd="0" presId="urn:microsoft.com/office/officeart/2005/8/layout/hList1"/>
    <dgm:cxn modelId="{0B834C0E-C2D5-410D-90CE-9D30534CB636}" type="presParOf" srcId="{D26CAAF2-AF2F-4AAD-91F8-F38F8EBF1DA4}" destId="{B9D452D1-26FF-439C-AC55-26BDC3B87B12}" srcOrd="2" destOrd="0" presId="urn:microsoft.com/office/officeart/2005/8/layout/hList1"/>
    <dgm:cxn modelId="{0CFF5E45-18A1-4FD0-8CBB-8692A8F88523}" type="presParOf" srcId="{B9D452D1-26FF-439C-AC55-26BDC3B87B12}" destId="{4D15BD2C-5424-43E2-A4F6-6BAC4F4A549F}" srcOrd="0" destOrd="0" presId="urn:microsoft.com/office/officeart/2005/8/layout/hList1"/>
    <dgm:cxn modelId="{879F194D-93F8-41E1-8FA5-11A7555DE39F}" type="presParOf" srcId="{B9D452D1-26FF-439C-AC55-26BDC3B87B12}" destId="{C062DA72-030D-4619-A7E3-7E5967B5CDB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18E821-29B6-4431-A58F-1463EEE89F4A}"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ZA"/>
        </a:p>
      </dgm:t>
    </dgm:pt>
    <dgm:pt modelId="{F35DEB0B-D1CE-4AE4-A461-06200F94C90E}">
      <dgm:prSet phldrT="[Text]"/>
      <dgm:spPr>
        <a:solidFill>
          <a:schemeClr val="accent4"/>
        </a:solidFill>
        <a:ln>
          <a:solidFill>
            <a:schemeClr val="accent4"/>
          </a:solidFill>
        </a:ln>
      </dgm:spPr>
      <dgm:t>
        <a:bodyPr/>
        <a:lstStyle/>
        <a:p>
          <a:r>
            <a:rPr lang="en-ZA" dirty="0"/>
            <a:t>Drivers</a:t>
          </a:r>
        </a:p>
      </dgm:t>
    </dgm:pt>
    <dgm:pt modelId="{77C99BEF-3775-4466-871A-16663655CA7B}" type="parTrans" cxnId="{F0073B97-95C8-4A5E-9346-4629EA0F9AE2}">
      <dgm:prSet/>
      <dgm:spPr/>
      <dgm:t>
        <a:bodyPr/>
        <a:lstStyle/>
        <a:p>
          <a:endParaRPr lang="en-ZA"/>
        </a:p>
      </dgm:t>
    </dgm:pt>
    <dgm:pt modelId="{F6E253F0-A7E9-4BCD-86E9-A0CBE60D9D41}" type="sibTrans" cxnId="{F0073B97-95C8-4A5E-9346-4629EA0F9AE2}">
      <dgm:prSet/>
      <dgm:spPr/>
      <dgm:t>
        <a:bodyPr/>
        <a:lstStyle/>
        <a:p>
          <a:endParaRPr lang="en-ZA"/>
        </a:p>
      </dgm:t>
    </dgm:pt>
    <dgm:pt modelId="{6564CF8E-E08E-4428-87A0-EBF32F962A0F}">
      <dgm:prSet phldrT="[Text]"/>
      <dgm:spPr>
        <a:solidFill>
          <a:schemeClr val="accent4">
            <a:lumMod val="20000"/>
            <a:lumOff val="80000"/>
            <a:alpha val="90000"/>
          </a:schemeClr>
        </a:solidFill>
        <a:ln>
          <a:solidFill>
            <a:schemeClr val="accent4">
              <a:lumMod val="20000"/>
              <a:lumOff val="80000"/>
              <a:alpha val="90000"/>
            </a:schemeClr>
          </a:solidFill>
        </a:ln>
      </dgm:spPr>
      <dgm:t>
        <a:bodyPr/>
        <a:lstStyle/>
        <a:p>
          <a:r>
            <a:rPr lang="en-ZA" dirty="0"/>
            <a:t>Global movement and trade</a:t>
          </a:r>
        </a:p>
      </dgm:t>
    </dgm:pt>
    <dgm:pt modelId="{67324BD7-8607-4CC0-A247-1709665FAB7F}" type="parTrans" cxnId="{CD72DBDD-1759-47B5-82BC-B8BF7DD1B720}">
      <dgm:prSet/>
      <dgm:spPr/>
      <dgm:t>
        <a:bodyPr/>
        <a:lstStyle/>
        <a:p>
          <a:endParaRPr lang="en-ZA"/>
        </a:p>
      </dgm:t>
    </dgm:pt>
    <dgm:pt modelId="{8C8084B8-206E-440E-9C46-2B3EAAB5562B}" type="sibTrans" cxnId="{CD72DBDD-1759-47B5-82BC-B8BF7DD1B720}">
      <dgm:prSet/>
      <dgm:spPr/>
      <dgm:t>
        <a:bodyPr/>
        <a:lstStyle/>
        <a:p>
          <a:endParaRPr lang="en-ZA"/>
        </a:p>
      </dgm:t>
    </dgm:pt>
    <dgm:pt modelId="{1FEA1BA8-02FF-492D-BF9B-FCA997FAE36C}">
      <dgm:prSet phldrT="[Text]"/>
      <dgm:spPr>
        <a:solidFill>
          <a:schemeClr val="accent4">
            <a:lumMod val="20000"/>
            <a:lumOff val="80000"/>
            <a:alpha val="90000"/>
          </a:schemeClr>
        </a:solidFill>
        <a:ln>
          <a:solidFill>
            <a:schemeClr val="accent4">
              <a:lumMod val="20000"/>
              <a:lumOff val="80000"/>
              <a:alpha val="90000"/>
            </a:schemeClr>
          </a:solidFill>
        </a:ln>
      </dgm:spPr>
      <dgm:t>
        <a:bodyPr/>
        <a:lstStyle/>
        <a:p>
          <a:r>
            <a:rPr lang="en-ZA" dirty="0"/>
            <a:t>Agricultural and food systems</a:t>
          </a:r>
        </a:p>
      </dgm:t>
    </dgm:pt>
    <dgm:pt modelId="{39A87FB8-26BE-48BD-9050-E92E37C75A4B}" type="parTrans" cxnId="{EFD7DCAC-93D2-4B56-8BA0-0CDE68F0F691}">
      <dgm:prSet/>
      <dgm:spPr/>
      <dgm:t>
        <a:bodyPr/>
        <a:lstStyle/>
        <a:p>
          <a:endParaRPr lang="en-ZA"/>
        </a:p>
      </dgm:t>
    </dgm:pt>
    <dgm:pt modelId="{93AE7012-BAC8-4876-A4A3-FED617C1CC59}" type="sibTrans" cxnId="{EFD7DCAC-93D2-4B56-8BA0-0CDE68F0F691}">
      <dgm:prSet/>
      <dgm:spPr/>
      <dgm:t>
        <a:bodyPr/>
        <a:lstStyle/>
        <a:p>
          <a:endParaRPr lang="en-ZA"/>
        </a:p>
      </dgm:t>
    </dgm:pt>
    <dgm:pt modelId="{EFE56B78-1DA5-41E1-9AEC-BFEC028F4B6D}">
      <dgm:prSet phldrT="[Text]"/>
      <dgm:spPr>
        <a:solidFill>
          <a:schemeClr val="accent4">
            <a:lumMod val="20000"/>
            <a:lumOff val="80000"/>
            <a:alpha val="90000"/>
          </a:schemeClr>
        </a:solidFill>
        <a:ln>
          <a:solidFill>
            <a:schemeClr val="accent4">
              <a:lumMod val="20000"/>
              <a:lumOff val="80000"/>
              <a:alpha val="90000"/>
            </a:schemeClr>
          </a:solidFill>
        </a:ln>
      </dgm:spPr>
      <dgm:t>
        <a:bodyPr/>
        <a:lstStyle/>
        <a:p>
          <a:r>
            <a:rPr lang="en-ZA" dirty="0"/>
            <a:t>Environmental and climate factors</a:t>
          </a:r>
        </a:p>
      </dgm:t>
    </dgm:pt>
    <dgm:pt modelId="{3013C917-706D-4B1C-88E5-DD1433424D0A}" type="parTrans" cxnId="{EAA5F410-E89A-4958-B9B4-61DA7E94186B}">
      <dgm:prSet/>
      <dgm:spPr/>
      <dgm:t>
        <a:bodyPr/>
        <a:lstStyle/>
        <a:p>
          <a:endParaRPr lang="en-ZA"/>
        </a:p>
      </dgm:t>
    </dgm:pt>
    <dgm:pt modelId="{1DBCD770-710F-41D0-B27D-68C1A6C6CACE}" type="sibTrans" cxnId="{EAA5F410-E89A-4958-B9B4-61DA7E94186B}">
      <dgm:prSet/>
      <dgm:spPr/>
      <dgm:t>
        <a:bodyPr/>
        <a:lstStyle/>
        <a:p>
          <a:endParaRPr lang="en-ZA"/>
        </a:p>
      </dgm:t>
    </dgm:pt>
    <dgm:pt modelId="{4486CC22-DDAE-44D0-8587-228B869A81A8}">
      <dgm:prSet phldrT="[Text]"/>
      <dgm:spPr>
        <a:solidFill>
          <a:schemeClr val="accent4">
            <a:lumMod val="20000"/>
            <a:lumOff val="80000"/>
            <a:alpha val="90000"/>
          </a:schemeClr>
        </a:solidFill>
        <a:ln>
          <a:solidFill>
            <a:schemeClr val="accent4">
              <a:lumMod val="20000"/>
              <a:lumOff val="80000"/>
              <a:alpha val="90000"/>
            </a:schemeClr>
          </a:solidFill>
        </a:ln>
      </dgm:spPr>
      <dgm:t>
        <a:bodyPr/>
        <a:lstStyle/>
        <a:p>
          <a:r>
            <a:rPr lang="en-ZA" dirty="0"/>
            <a:t>Human-wildlife interface and antimicrobial resistance</a:t>
          </a:r>
        </a:p>
      </dgm:t>
    </dgm:pt>
    <dgm:pt modelId="{3A6EEC2F-64E0-4768-B5D3-E1B90BC8CAEF}" type="parTrans" cxnId="{BBD1C190-CD6E-45B8-AC0D-FD7B197C9505}">
      <dgm:prSet/>
      <dgm:spPr/>
      <dgm:t>
        <a:bodyPr/>
        <a:lstStyle/>
        <a:p>
          <a:endParaRPr lang="en-ZA"/>
        </a:p>
      </dgm:t>
    </dgm:pt>
    <dgm:pt modelId="{31D94E8E-D900-4D06-AFF3-2D3A6209D316}" type="sibTrans" cxnId="{BBD1C190-CD6E-45B8-AC0D-FD7B197C9505}">
      <dgm:prSet/>
      <dgm:spPr/>
      <dgm:t>
        <a:bodyPr/>
        <a:lstStyle/>
        <a:p>
          <a:endParaRPr lang="en-ZA"/>
        </a:p>
      </dgm:t>
    </dgm:pt>
    <dgm:pt modelId="{D26CAAF2-AF2F-4AAD-91F8-F38F8EBF1DA4}" type="pres">
      <dgm:prSet presAssocID="{F718E821-29B6-4431-A58F-1463EEE89F4A}" presName="Name0" presStyleCnt="0">
        <dgm:presLayoutVars>
          <dgm:dir/>
          <dgm:animLvl val="lvl"/>
          <dgm:resizeHandles val="exact"/>
        </dgm:presLayoutVars>
      </dgm:prSet>
      <dgm:spPr/>
    </dgm:pt>
    <dgm:pt modelId="{5882CD9C-9A76-4204-920F-14E96E563541}" type="pres">
      <dgm:prSet presAssocID="{F35DEB0B-D1CE-4AE4-A461-06200F94C90E}" presName="composite" presStyleCnt="0"/>
      <dgm:spPr/>
    </dgm:pt>
    <dgm:pt modelId="{0A5CA8E0-8131-4E82-878C-63AFE18E88B9}" type="pres">
      <dgm:prSet presAssocID="{F35DEB0B-D1CE-4AE4-A461-06200F94C90E}" presName="parTx" presStyleLbl="alignNode1" presStyleIdx="0" presStyleCnt="1" custLinFactNeighborY="-10766">
        <dgm:presLayoutVars>
          <dgm:chMax val="0"/>
          <dgm:chPref val="0"/>
          <dgm:bulletEnabled val="1"/>
        </dgm:presLayoutVars>
      </dgm:prSet>
      <dgm:spPr/>
    </dgm:pt>
    <dgm:pt modelId="{B6AA306E-2E0A-4967-A553-46886A3A6628}" type="pres">
      <dgm:prSet presAssocID="{F35DEB0B-D1CE-4AE4-A461-06200F94C90E}" presName="desTx" presStyleLbl="alignAccFollowNode1" presStyleIdx="0" presStyleCnt="1">
        <dgm:presLayoutVars>
          <dgm:bulletEnabled val="1"/>
        </dgm:presLayoutVars>
      </dgm:prSet>
      <dgm:spPr/>
    </dgm:pt>
  </dgm:ptLst>
  <dgm:cxnLst>
    <dgm:cxn modelId="{EAA5F410-E89A-4958-B9B4-61DA7E94186B}" srcId="{F35DEB0B-D1CE-4AE4-A461-06200F94C90E}" destId="{EFE56B78-1DA5-41E1-9AEC-BFEC028F4B6D}" srcOrd="2" destOrd="0" parTransId="{3013C917-706D-4B1C-88E5-DD1433424D0A}" sibTransId="{1DBCD770-710F-41D0-B27D-68C1A6C6CACE}"/>
    <dgm:cxn modelId="{1EAAD211-8E19-43B7-AD89-B4C4F5E16E77}" type="presOf" srcId="{1FEA1BA8-02FF-492D-BF9B-FCA997FAE36C}" destId="{B6AA306E-2E0A-4967-A553-46886A3A6628}" srcOrd="0" destOrd="1" presId="urn:microsoft.com/office/officeart/2005/8/layout/hList1"/>
    <dgm:cxn modelId="{F2422C20-D952-4702-85A5-83E62A6015ED}" type="presOf" srcId="{F718E821-29B6-4431-A58F-1463EEE89F4A}" destId="{D26CAAF2-AF2F-4AAD-91F8-F38F8EBF1DA4}" srcOrd="0" destOrd="0" presId="urn:microsoft.com/office/officeart/2005/8/layout/hList1"/>
    <dgm:cxn modelId="{0F326237-1838-438C-AD54-3D63DF9DB80C}" type="presOf" srcId="{EFE56B78-1DA5-41E1-9AEC-BFEC028F4B6D}" destId="{B6AA306E-2E0A-4967-A553-46886A3A6628}" srcOrd="0" destOrd="2" presId="urn:microsoft.com/office/officeart/2005/8/layout/hList1"/>
    <dgm:cxn modelId="{9BBD067B-0565-445E-8CF3-FA40CD159EF8}" type="presOf" srcId="{4486CC22-DDAE-44D0-8587-228B869A81A8}" destId="{B6AA306E-2E0A-4967-A553-46886A3A6628}" srcOrd="0" destOrd="3" presId="urn:microsoft.com/office/officeart/2005/8/layout/hList1"/>
    <dgm:cxn modelId="{C0BB1689-FE0D-4D0F-AEEA-338C4D8295D1}" type="presOf" srcId="{F35DEB0B-D1CE-4AE4-A461-06200F94C90E}" destId="{0A5CA8E0-8131-4E82-878C-63AFE18E88B9}" srcOrd="0" destOrd="0" presId="urn:microsoft.com/office/officeart/2005/8/layout/hList1"/>
    <dgm:cxn modelId="{BBD1C190-CD6E-45B8-AC0D-FD7B197C9505}" srcId="{F35DEB0B-D1CE-4AE4-A461-06200F94C90E}" destId="{4486CC22-DDAE-44D0-8587-228B869A81A8}" srcOrd="3" destOrd="0" parTransId="{3A6EEC2F-64E0-4768-B5D3-E1B90BC8CAEF}" sibTransId="{31D94E8E-D900-4D06-AFF3-2D3A6209D316}"/>
    <dgm:cxn modelId="{F0073B97-95C8-4A5E-9346-4629EA0F9AE2}" srcId="{F718E821-29B6-4431-A58F-1463EEE89F4A}" destId="{F35DEB0B-D1CE-4AE4-A461-06200F94C90E}" srcOrd="0" destOrd="0" parTransId="{77C99BEF-3775-4466-871A-16663655CA7B}" sibTransId="{F6E253F0-A7E9-4BCD-86E9-A0CBE60D9D41}"/>
    <dgm:cxn modelId="{EFD7DCAC-93D2-4B56-8BA0-0CDE68F0F691}" srcId="{F35DEB0B-D1CE-4AE4-A461-06200F94C90E}" destId="{1FEA1BA8-02FF-492D-BF9B-FCA997FAE36C}" srcOrd="1" destOrd="0" parTransId="{39A87FB8-26BE-48BD-9050-E92E37C75A4B}" sibTransId="{93AE7012-BAC8-4876-A4A3-FED617C1CC59}"/>
    <dgm:cxn modelId="{3F519EB3-90D6-4C9C-B147-EE904C890211}" type="presOf" srcId="{6564CF8E-E08E-4428-87A0-EBF32F962A0F}" destId="{B6AA306E-2E0A-4967-A553-46886A3A6628}" srcOrd="0" destOrd="0" presId="urn:microsoft.com/office/officeart/2005/8/layout/hList1"/>
    <dgm:cxn modelId="{CD72DBDD-1759-47B5-82BC-B8BF7DD1B720}" srcId="{F35DEB0B-D1CE-4AE4-A461-06200F94C90E}" destId="{6564CF8E-E08E-4428-87A0-EBF32F962A0F}" srcOrd="0" destOrd="0" parTransId="{67324BD7-8607-4CC0-A247-1709665FAB7F}" sibTransId="{8C8084B8-206E-440E-9C46-2B3EAAB5562B}"/>
    <dgm:cxn modelId="{65C9B1E2-6D7B-4044-94EF-99C577E04AE7}" type="presParOf" srcId="{D26CAAF2-AF2F-4AAD-91F8-F38F8EBF1DA4}" destId="{5882CD9C-9A76-4204-920F-14E96E563541}" srcOrd="0" destOrd="0" presId="urn:microsoft.com/office/officeart/2005/8/layout/hList1"/>
    <dgm:cxn modelId="{2E736170-BD3D-4097-9351-ECBEBE7657D9}" type="presParOf" srcId="{5882CD9C-9A76-4204-920F-14E96E563541}" destId="{0A5CA8E0-8131-4E82-878C-63AFE18E88B9}" srcOrd="0" destOrd="0" presId="urn:microsoft.com/office/officeart/2005/8/layout/hList1"/>
    <dgm:cxn modelId="{91AFC722-BB8C-4B13-8169-75742694422B}" type="presParOf" srcId="{5882CD9C-9A76-4204-920F-14E96E563541}" destId="{B6AA306E-2E0A-4967-A553-46886A3A6628}" srcOrd="1" destOrd="0" presId="urn:microsoft.com/office/officeart/2005/8/layout/hList1"/>
  </dgm:cxnLst>
  <dgm:bg/>
  <dgm:whole>
    <a:ln>
      <a:solidFill>
        <a:schemeClr val="accent4"/>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7F739-A5D9-47B7-86B9-501FE45ED586}">
      <dsp:nvSpPr>
        <dsp:cNvPr id="0" name=""/>
        <dsp:cNvSpPr/>
      </dsp:nvSpPr>
      <dsp:spPr>
        <a:xfrm>
          <a:off x="156577" y="4356721"/>
          <a:ext cx="7755020" cy="1843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168" tIns="260096" rIns="455168" bIns="260096" numCol="1" spcCol="1270" anchor="ctr" anchorCtr="0">
          <a:noAutofit/>
        </a:bodyPr>
        <a:lstStyle/>
        <a:p>
          <a:pPr marL="0" lvl="0" indent="0" algn="ctr" defTabSz="2844800">
            <a:lnSpc>
              <a:spcPct val="90000"/>
            </a:lnSpc>
            <a:spcBef>
              <a:spcPct val="0"/>
            </a:spcBef>
            <a:spcAft>
              <a:spcPct val="35000"/>
            </a:spcAft>
            <a:buNone/>
          </a:pPr>
          <a:r>
            <a:rPr lang="en-ZA" sz="6400" kern="1200" dirty="0"/>
            <a:t>Definition</a:t>
          </a:r>
        </a:p>
      </dsp:txBody>
      <dsp:txXfrm>
        <a:off x="156577" y="4356721"/>
        <a:ext cx="7755020" cy="1843200"/>
      </dsp:txXfrm>
    </dsp:sp>
    <dsp:sp modelId="{68B0E76C-3C0B-4A41-8A1F-1D7973F6AE0E}">
      <dsp:nvSpPr>
        <dsp:cNvPr id="0" name=""/>
        <dsp:cNvSpPr/>
      </dsp:nvSpPr>
      <dsp:spPr>
        <a:xfrm>
          <a:off x="156577" y="6191224"/>
          <a:ext cx="7755020" cy="312551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Font typeface="Arial" panose="020B0604020202020204" pitchFamily="34" charset="0"/>
            <a:buChar char="•"/>
          </a:pPr>
          <a:r>
            <a:rPr lang="en-GB" sz="3600" b="0" i="0" kern="1200" dirty="0"/>
            <a:t>WHO: Infectious diseases naturally transmissible between vertebrate animals and humans through direct contact, vectors, food, water, or environmental exposure. </a:t>
          </a:r>
          <a:endParaRPr lang="en-ZA" sz="3600" i="0" kern="1200" dirty="0"/>
        </a:p>
      </dsp:txBody>
      <dsp:txXfrm>
        <a:off x="156577" y="6191224"/>
        <a:ext cx="7755020" cy="3125511"/>
      </dsp:txXfrm>
    </dsp:sp>
    <dsp:sp modelId="{4D15BD2C-5424-43E2-A4F6-6BAC4F4A549F}">
      <dsp:nvSpPr>
        <dsp:cNvPr id="0" name=""/>
        <dsp:cNvSpPr/>
      </dsp:nvSpPr>
      <dsp:spPr>
        <a:xfrm>
          <a:off x="8840804" y="1701599"/>
          <a:ext cx="7755020" cy="18432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168" tIns="260096" rIns="455168" bIns="260096" numCol="1" spcCol="1270" anchor="ctr" anchorCtr="0">
          <a:noAutofit/>
        </a:bodyPr>
        <a:lstStyle/>
        <a:p>
          <a:pPr marL="0" lvl="0" indent="0" algn="ctr" defTabSz="2844800">
            <a:lnSpc>
              <a:spcPct val="90000"/>
            </a:lnSpc>
            <a:spcBef>
              <a:spcPct val="0"/>
            </a:spcBef>
            <a:spcAft>
              <a:spcPct val="35000"/>
            </a:spcAft>
            <a:buNone/>
          </a:pPr>
          <a:r>
            <a:rPr lang="en-ZA" sz="6400" kern="1200" dirty="0"/>
            <a:t>Transmission</a:t>
          </a:r>
        </a:p>
      </dsp:txBody>
      <dsp:txXfrm>
        <a:off x="8840804" y="1701599"/>
        <a:ext cx="7755020" cy="1843200"/>
      </dsp:txXfrm>
    </dsp:sp>
    <dsp:sp modelId="{C062DA72-030D-4619-A7E3-7E5967B5CDBF}">
      <dsp:nvSpPr>
        <dsp:cNvPr id="0" name=""/>
        <dsp:cNvSpPr/>
      </dsp:nvSpPr>
      <dsp:spPr>
        <a:xfrm>
          <a:off x="8840804" y="3544799"/>
          <a:ext cx="7755020" cy="5764500"/>
        </a:xfrm>
        <a:prstGeom prst="rect">
          <a:avLst/>
        </a:prstGeom>
        <a:solidFill>
          <a:schemeClr val="accent5">
            <a:lumMod val="20000"/>
            <a:lumOff val="80000"/>
            <a:alpha val="90000"/>
          </a:schemeClr>
        </a:solidFill>
        <a:ln w="25400" cap="flat" cmpd="sng" algn="ctr">
          <a:solidFill>
            <a:schemeClr val="accent5">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GB" sz="3600" b="0" i="0" kern="1200" dirty="0"/>
            <a:t>Commonly spread at the animal-human interface, where people and animals interact with each other through a shared environment.</a:t>
          </a:r>
          <a:endParaRPr lang="en-ZA" sz="3600" kern="1200" dirty="0"/>
        </a:p>
        <a:p>
          <a:pPr marL="285750" lvl="1" indent="-285750" algn="l" defTabSz="1600200">
            <a:lnSpc>
              <a:spcPct val="90000"/>
            </a:lnSpc>
            <a:spcBef>
              <a:spcPct val="0"/>
            </a:spcBef>
            <a:spcAft>
              <a:spcPct val="15000"/>
            </a:spcAft>
            <a:buChar char="•"/>
          </a:pPr>
          <a:endParaRPr lang="en-ZA" sz="3600" kern="1200" dirty="0"/>
        </a:p>
        <a:p>
          <a:pPr marL="285750" lvl="1" indent="-285750" algn="l" defTabSz="1600200">
            <a:lnSpc>
              <a:spcPct val="90000"/>
            </a:lnSpc>
            <a:spcBef>
              <a:spcPct val="0"/>
            </a:spcBef>
            <a:spcAft>
              <a:spcPct val="15000"/>
            </a:spcAft>
            <a:buChar char="•"/>
          </a:pPr>
          <a:r>
            <a:rPr lang="en-GB" sz="3600" b="0" i="0" kern="1200" dirty="0"/>
            <a:t>Can be transmitted via direct contact with animals, or be foodborne, waterborne, vector-borne, and even indirectly by environmental contamination.</a:t>
          </a:r>
          <a:endParaRPr lang="en-ZA" sz="3600" kern="1200" dirty="0"/>
        </a:p>
      </dsp:txBody>
      <dsp:txXfrm>
        <a:off x="8840804" y="3544799"/>
        <a:ext cx="7755020" cy="5764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CA8E0-8131-4E82-878C-63AFE18E88B9}">
      <dsp:nvSpPr>
        <dsp:cNvPr id="0" name=""/>
        <dsp:cNvSpPr/>
      </dsp:nvSpPr>
      <dsp:spPr>
        <a:xfrm>
          <a:off x="0" y="0"/>
          <a:ext cx="7909107" cy="1555200"/>
        </a:xfrm>
        <a:prstGeom prst="rect">
          <a:avLst/>
        </a:prstGeom>
        <a:solidFill>
          <a:schemeClr val="accent4"/>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219456" rIns="384048" bIns="219456" numCol="1" spcCol="1270" anchor="ctr" anchorCtr="0">
          <a:noAutofit/>
        </a:bodyPr>
        <a:lstStyle/>
        <a:p>
          <a:pPr marL="0" lvl="0" indent="0" algn="ctr" defTabSz="2400300">
            <a:lnSpc>
              <a:spcPct val="90000"/>
            </a:lnSpc>
            <a:spcBef>
              <a:spcPct val="0"/>
            </a:spcBef>
            <a:spcAft>
              <a:spcPct val="35000"/>
            </a:spcAft>
            <a:buNone/>
          </a:pPr>
          <a:r>
            <a:rPr lang="en-ZA" sz="5400" kern="1200" dirty="0"/>
            <a:t>Drivers</a:t>
          </a:r>
        </a:p>
      </dsp:txBody>
      <dsp:txXfrm>
        <a:off x="0" y="0"/>
        <a:ext cx="7909107" cy="1555200"/>
      </dsp:txXfrm>
    </dsp:sp>
    <dsp:sp modelId="{B6AA306E-2E0A-4967-A553-46886A3A6628}">
      <dsp:nvSpPr>
        <dsp:cNvPr id="0" name=""/>
        <dsp:cNvSpPr/>
      </dsp:nvSpPr>
      <dsp:spPr>
        <a:xfrm>
          <a:off x="0" y="1566992"/>
          <a:ext cx="7909107" cy="8004419"/>
        </a:xfrm>
        <a:prstGeom prst="rect">
          <a:avLst/>
        </a:prstGeom>
        <a:solidFill>
          <a:schemeClr val="accent4">
            <a:lumMod val="20000"/>
            <a:lumOff val="80000"/>
            <a:alpha val="90000"/>
          </a:schemeClr>
        </a:solidFill>
        <a:ln w="25400" cap="flat" cmpd="sng" algn="ctr">
          <a:solidFill>
            <a:schemeClr val="accent4">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8036" tIns="288036" rIns="384048" bIns="432054" numCol="1" spcCol="1270" anchor="t" anchorCtr="0">
          <a:noAutofit/>
        </a:bodyPr>
        <a:lstStyle/>
        <a:p>
          <a:pPr marL="285750" lvl="1" indent="-285750" algn="l" defTabSz="2400300">
            <a:lnSpc>
              <a:spcPct val="90000"/>
            </a:lnSpc>
            <a:spcBef>
              <a:spcPct val="0"/>
            </a:spcBef>
            <a:spcAft>
              <a:spcPct val="15000"/>
            </a:spcAft>
            <a:buChar char="•"/>
          </a:pPr>
          <a:r>
            <a:rPr lang="en-ZA" sz="5400" kern="1200" dirty="0"/>
            <a:t>Global movement and trade</a:t>
          </a:r>
        </a:p>
        <a:p>
          <a:pPr marL="285750" lvl="1" indent="-285750" algn="l" defTabSz="2400300">
            <a:lnSpc>
              <a:spcPct val="90000"/>
            </a:lnSpc>
            <a:spcBef>
              <a:spcPct val="0"/>
            </a:spcBef>
            <a:spcAft>
              <a:spcPct val="15000"/>
            </a:spcAft>
            <a:buChar char="•"/>
          </a:pPr>
          <a:r>
            <a:rPr lang="en-ZA" sz="5400" kern="1200" dirty="0"/>
            <a:t>Agricultural and food systems</a:t>
          </a:r>
        </a:p>
        <a:p>
          <a:pPr marL="285750" lvl="1" indent="-285750" algn="l" defTabSz="2400300">
            <a:lnSpc>
              <a:spcPct val="90000"/>
            </a:lnSpc>
            <a:spcBef>
              <a:spcPct val="0"/>
            </a:spcBef>
            <a:spcAft>
              <a:spcPct val="15000"/>
            </a:spcAft>
            <a:buChar char="•"/>
          </a:pPr>
          <a:r>
            <a:rPr lang="en-ZA" sz="5400" kern="1200" dirty="0"/>
            <a:t>Environmental and climate factors</a:t>
          </a:r>
        </a:p>
        <a:p>
          <a:pPr marL="285750" lvl="1" indent="-285750" algn="l" defTabSz="2400300">
            <a:lnSpc>
              <a:spcPct val="90000"/>
            </a:lnSpc>
            <a:spcBef>
              <a:spcPct val="0"/>
            </a:spcBef>
            <a:spcAft>
              <a:spcPct val="15000"/>
            </a:spcAft>
            <a:buChar char="•"/>
          </a:pPr>
          <a:r>
            <a:rPr lang="en-ZA" sz="5400" kern="1200" dirty="0"/>
            <a:t>Human-wildlife interface and antimicrobial resistance</a:t>
          </a:r>
        </a:p>
      </dsp:txBody>
      <dsp:txXfrm>
        <a:off x="0" y="1566992"/>
        <a:ext cx="7909107" cy="80044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B38B46-9483-42F7-ACA9-86F1402034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F8B05519-7794-45AE-B310-7F433C8C5F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5784E3-DE22-44F3-9B43-6491E776063C}" type="datetimeFigureOut">
              <a:rPr lang="en-ZA" smtClean="0"/>
              <a:t>2025/09/09</a:t>
            </a:fld>
            <a:endParaRPr lang="en-ZA"/>
          </a:p>
        </p:txBody>
      </p:sp>
      <p:sp>
        <p:nvSpPr>
          <p:cNvPr id="4" name="Footer Placeholder 3">
            <a:extLst>
              <a:ext uri="{FF2B5EF4-FFF2-40B4-BE49-F238E27FC236}">
                <a16:creationId xmlns:a16="http://schemas.microsoft.com/office/drawing/2014/main" id="{86CA7CDE-A29A-4BB8-9C5A-9F925B1F1B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65E5C730-67EE-4BEE-8026-4704D3DD52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4CA607-4836-4034-A902-4D974895AD3B}" type="slidenum">
              <a:rPr lang="en-ZA" smtClean="0"/>
              <a:t>‹#›</a:t>
            </a:fld>
            <a:endParaRPr lang="en-ZA"/>
          </a:p>
        </p:txBody>
      </p:sp>
    </p:spTree>
    <p:extLst>
      <p:ext uri="{BB962C8B-B14F-4D97-AF65-F5344CB8AC3E}">
        <p14:creationId xmlns:p14="http://schemas.microsoft.com/office/powerpoint/2010/main" val="586411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AA45B-4072-41F7-B9FA-0FAD03BECB62}" type="datetimeFigureOut">
              <a:rPr lang="en-ZA" smtClean="0"/>
              <a:t>2025/09/09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C97D1-F197-4D5F-9A34-2DECB7F8F46A}" type="slidenum">
              <a:rPr lang="en-ZA" smtClean="0"/>
              <a:t>‹#›</a:t>
            </a:fld>
            <a:endParaRPr lang="en-ZA"/>
          </a:p>
        </p:txBody>
      </p:sp>
    </p:spTree>
    <p:extLst>
      <p:ext uri="{BB962C8B-B14F-4D97-AF65-F5344CB8AC3E}">
        <p14:creationId xmlns:p14="http://schemas.microsoft.com/office/powerpoint/2010/main" val="151408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a:t>
            </a:fld>
            <a:endParaRPr lang="en-ZA"/>
          </a:p>
        </p:txBody>
      </p:sp>
    </p:spTree>
    <p:extLst>
      <p:ext uri="{BB962C8B-B14F-4D97-AF65-F5344CB8AC3E}">
        <p14:creationId xmlns:p14="http://schemas.microsoft.com/office/powerpoint/2010/main" val="236453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10</a:t>
            </a:fld>
            <a:endParaRPr lang="en-ZA"/>
          </a:p>
        </p:txBody>
      </p:sp>
    </p:spTree>
    <p:extLst>
      <p:ext uri="{BB962C8B-B14F-4D97-AF65-F5344CB8AC3E}">
        <p14:creationId xmlns:p14="http://schemas.microsoft.com/office/powerpoint/2010/main" val="2604136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11</a:t>
            </a:fld>
            <a:endParaRPr lang="en-ZA"/>
          </a:p>
        </p:txBody>
      </p:sp>
    </p:spTree>
    <p:extLst>
      <p:ext uri="{BB962C8B-B14F-4D97-AF65-F5344CB8AC3E}">
        <p14:creationId xmlns:p14="http://schemas.microsoft.com/office/powerpoint/2010/main" val="371624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12</a:t>
            </a:fld>
            <a:endParaRPr lang="en-ZA"/>
          </a:p>
        </p:txBody>
      </p:sp>
    </p:spTree>
    <p:extLst>
      <p:ext uri="{BB962C8B-B14F-4D97-AF65-F5344CB8AC3E}">
        <p14:creationId xmlns:p14="http://schemas.microsoft.com/office/powerpoint/2010/main" val="196878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13</a:t>
            </a:fld>
            <a:endParaRPr lang="en-ZA"/>
          </a:p>
        </p:txBody>
      </p:sp>
    </p:spTree>
    <p:extLst>
      <p:ext uri="{BB962C8B-B14F-4D97-AF65-F5344CB8AC3E}">
        <p14:creationId xmlns:p14="http://schemas.microsoft.com/office/powerpoint/2010/main" val="82408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Thank you for your time.</a:t>
            </a: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14</a:t>
            </a:fld>
            <a:endParaRPr lang="en-ZA"/>
          </a:p>
        </p:txBody>
      </p:sp>
    </p:spTree>
    <p:extLst>
      <p:ext uri="{BB962C8B-B14F-4D97-AF65-F5344CB8AC3E}">
        <p14:creationId xmlns:p14="http://schemas.microsoft.com/office/powerpoint/2010/main" val="7513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C97D1-F197-4D5F-9A34-2DECB7F8F46A}" type="slidenum">
              <a:rPr lang="en-ZA" smtClean="0"/>
              <a:t>2</a:t>
            </a:fld>
            <a:endParaRPr lang="en-ZA"/>
          </a:p>
        </p:txBody>
      </p:sp>
    </p:spTree>
    <p:extLst>
      <p:ext uri="{BB962C8B-B14F-4D97-AF65-F5344CB8AC3E}">
        <p14:creationId xmlns:p14="http://schemas.microsoft.com/office/powerpoint/2010/main" val="78877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r>
              <a:rPr lang="en-GB" sz="1200" b="0" i="0" kern="1200" dirty="0">
                <a:solidFill>
                  <a:schemeClr val="tx1"/>
                </a:solidFill>
                <a:effectLst/>
                <a:latin typeface="+mn-lt"/>
                <a:ea typeface="+mn-ea"/>
                <a:cs typeface="+mn-cs"/>
              </a:rPr>
              <a:t>Def: 60% of existing human infectious diseases are zoonotic and that at least 75% of emerging infectious diseases are zoonotic. These numbers suggest that controlling the emergence of disease at the animal source should be more effective than trying to mitigate the consequences of </a:t>
            </a:r>
            <a:r>
              <a:rPr lang="en-GB" sz="1200" b="0" i="0" kern="1200" dirty="0" err="1">
                <a:solidFill>
                  <a:schemeClr val="tx1"/>
                </a:solidFill>
                <a:effectLst/>
                <a:latin typeface="+mn-lt"/>
                <a:ea typeface="+mn-ea"/>
                <a:cs typeface="+mn-cs"/>
              </a:rPr>
              <a:t>spillover</a:t>
            </a:r>
            <a:r>
              <a:rPr lang="en-GB" sz="1200" b="0" i="0" kern="1200" dirty="0">
                <a:solidFill>
                  <a:schemeClr val="tx1"/>
                </a:solidFill>
                <a:effectLst/>
                <a:latin typeface="+mn-lt"/>
                <a:ea typeface="+mn-ea"/>
                <a:cs typeface="+mn-cs"/>
              </a:rPr>
              <a:t> events (when an animal disease is first transmitted to humans) and the spread of disease among the human population. </a:t>
            </a:r>
          </a:p>
          <a:p>
            <a:pPr algn="just">
              <a:defRPr/>
            </a:pPr>
            <a:r>
              <a:rPr lang="en-GB" dirty="0"/>
              <a:t>In South Africa, the main interfaces are commercial poultry and piggeries, game farms and reserves, wildlife rehabilitation, and abattoirs. </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9C97D1-F197-4D5F-9A34-2DECB7F8F46A}" type="slidenum">
              <a:rPr lang="en-ZA" smtClean="0"/>
              <a:t>3</a:t>
            </a:fld>
            <a:endParaRPr lang="en-ZA"/>
          </a:p>
        </p:txBody>
      </p:sp>
    </p:spTree>
    <p:extLst>
      <p:ext uri="{BB962C8B-B14F-4D97-AF65-F5344CB8AC3E}">
        <p14:creationId xmlns:p14="http://schemas.microsoft.com/office/powerpoint/2010/main" val="25388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effectLst/>
              </a:rPr>
              <a:t>1. The way we live and travel today is a major factor in how diseases spread. The constant movement of people, animals, and goods means that a pathogen can be spread from one continent to another in hours. A big part of this is the </a:t>
            </a:r>
            <a:r>
              <a:rPr lang="en-GB" b="0" dirty="0">
                <a:effectLst/>
              </a:rPr>
              <a:t>global wildlife trade</a:t>
            </a:r>
            <a:r>
              <a:rPr lang="en-GB" dirty="0">
                <a:effectLst/>
              </a:rPr>
              <a:t>, where wild animals and their parts are bought and sold. This brings people into direct, close contact with all kinds of species from different ecosystems, creating the perfect conditions for a disease to jump from an animal to a human. </a:t>
            </a:r>
          </a:p>
          <a:p>
            <a:pPr rtl="0"/>
            <a:r>
              <a:rPr lang="en-GB" dirty="0">
                <a:effectLst/>
              </a:rPr>
              <a:t>2. How we're changing the planet is also a huge part of the problem. When we chop down forests for things like farming and urban expansion, we're essentially pushing people and farm animals closer to wildlife. This increases the chances of a disease spreading. </a:t>
            </a:r>
          </a:p>
          <a:p>
            <a:pPr rtl="0"/>
            <a:r>
              <a:rPr lang="en-GB" dirty="0">
                <a:effectLst/>
              </a:rPr>
              <a:t>3. </a:t>
            </a:r>
            <a:r>
              <a:rPr lang="en-GB" b="0" dirty="0">
                <a:effectLst/>
              </a:rPr>
              <a:t>Climate change </a:t>
            </a:r>
            <a:r>
              <a:rPr lang="en-GB" dirty="0">
                <a:effectLst/>
              </a:rPr>
              <a:t>also contributes. As temperatures rise, disease-carrying insects like mosquitoes and ticks can survive in new areas, bringing illnesses to places that have never seen them before.</a:t>
            </a:r>
          </a:p>
          <a:p>
            <a:pPr rtl="0"/>
            <a:r>
              <a:rPr lang="en-GB" dirty="0">
                <a:effectLst/>
              </a:rPr>
              <a:t>4. Our food production systems, especially </a:t>
            </a:r>
            <a:r>
              <a:rPr lang="en-GB" b="0" dirty="0">
                <a:effectLst/>
              </a:rPr>
              <a:t>intensive animal farming</a:t>
            </a:r>
            <a:r>
              <a:rPr lang="en-GB" dirty="0">
                <a:effectLst/>
              </a:rPr>
              <a:t>, are creating ideal environments for diseases to emerge. Cramming a large number of animals into a small space makes it easy for an infection to spread quickly. The massive use of antibiotics in these farming practices is also a major concern. It's contributing to the rise of </a:t>
            </a:r>
            <a:r>
              <a:rPr lang="en-GB" b="0" dirty="0">
                <a:effectLst/>
              </a:rPr>
              <a:t>antimicrobial resistance (AMR), </a:t>
            </a:r>
            <a:r>
              <a:rPr lang="en-GB" dirty="0">
                <a:effectLst/>
              </a:rPr>
              <a:t>which means that bacteria are becoming stronger and medicines are becoming less effective at treating infections in both animals and humans. </a:t>
            </a: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4</a:t>
            </a:fld>
            <a:endParaRPr lang="en-ZA"/>
          </a:p>
        </p:txBody>
      </p:sp>
    </p:spTree>
    <p:extLst>
      <p:ext uri="{BB962C8B-B14F-4D97-AF65-F5344CB8AC3E}">
        <p14:creationId xmlns:p14="http://schemas.microsoft.com/office/powerpoint/2010/main" val="3276327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r>
              <a:rPr lang="en-GB" dirty="0"/>
              <a:t>In South Africa, the main interfaces are commercial poultry and piggeries, game farms and reserves, wildlife rehabilitation, and abattoirs.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Sustainable use wild life economy and conservation model: </a:t>
            </a:r>
            <a:r>
              <a:rPr lang="en-GB" dirty="0"/>
              <a:t>Managing wildlife so they generate ongoing income (tourism, hunting, meat, live trade) while aiming to conserve species and habitats. Leads to people and farm animals sharing spaces with wildlife (grazing areas, water points, markets, handling carcasses)</a:t>
            </a:r>
          </a:p>
          <a:p>
            <a:pPr algn="just">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9C97D1-F197-4D5F-9A34-2DECB7F8F46A}" type="slidenum">
              <a:rPr lang="en-ZA" smtClean="0"/>
              <a:t>5</a:t>
            </a:fld>
            <a:endParaRPr lang="en-ZA"/>
          </a:p>
        </p:txBody>
      </p:sp>
    </p:spTree>
    <p:extLst>
      <p:ext uri="{BB962C8B-B14F-4D97-AF65-F5344CB8AC3E}">
        <p14:creationId xmlns:p14="http://schemas.microsoft.com/office/powerpoint/2010/main" val="379438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6</a:t>
            </a:fld>
            <a:endParaRPr lang="en-ZA"/>
          </a:p>
        </p:txBody>
      </p:sp>
    </p:spTree>
    <p:extLst>
      <p:ext uri="{BB962C8B-B14F-4D97-AF65-F5344CB8AC3E}">
        <p14:creationId xmlns:p14="http://schemas.microsoft.com/office/powerpoint/2010/main" val="14432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dirty="0"/>
              <a:t>Multiple methods of surveillance provide a comprehensive picture, allowing for rapid and robust detection of potential zoonotic threats.</a:t>
            </a:r>
          </a:p>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7</a:t>
            </a:fld>
            <a:endParaRPr lang="en-ZA"/>
          </a:p>
        </p:txBody>
      </p:sp>
    </p:spTree>
    <p:extLst>
      <p:ext uri="{BB962C8B-B14F-4D97-AF65-F5344CB8AC3E}">
        <p14:creationId xmlns:p14="http://schemas.microsoft.com/office/powerpoint/2010/main" val="3069568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Activation &amp; Coordination: The first principle is activation. A signal like a lab positive, a cluster of cases, or a confirmed animal outbreak activates investigation. All key stakeholders are brought in from the start. This is a direct application of the One Health approach, as colleagues from veterinary services, environmental health, are included in addition to human health experts. </a:t>
            </a:r>
          </a:p>
          <a:p>
            <a:pPr marL="228600" indent="-228600">
              <a:buAutoNum type="arabicPeriod"/>
            </a:pPr>
            <a:r>
              <a:rPr lang="en-GB" b="0" dirty="0"/>
              <a:t>Epidemiological Investigation: The objective is to establish connections between cases through case-finding and contact tracing. For a zoonotic disease, the primary goal is to identify the epidemiological link to an animal source. Data provided by surveillance networks including demographics, symptom onset, and potential exposures is critical to this process.</a:t>
            </a:r>
          </a:p>
          <a:p>
            <a:r>
              <a:rPr lang="en-GB" b="0" dirty="0"/>
              <a:t>3.  Laboratory Support: Field investigation is supported by robust laboratory capabilities. Samples are immediately sent to the NICD's reference laboratory. The lab's function extends beyond diagnosis to include genomic sequencing, which provides precise information on the pathogen's type, origin, and relationship to other known strains. This information constitutes a feedback loop that refines understanding and guides interventions.</a:t>
            </a:r>
          </a:p>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8</a:t>
            </a:fld>
            <a:endParaRPr lang="en-ZA"/>
          </a:p>
        </p:txBody>
      </p:sp>
    </p:spTree>
    <p:extLst>
      <p:ext uri="{BB962C8B-B14F-4D97-AF65-F5344CB8AC3E}">
        <p14:creationId xmlns:p14="http://schemas.microsoft.com/office/powerpoint/2010/main" val="385045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defRPr/>
            </a:pPr>
            <a:endParaRPr lang="en-ZA" dirty="0"/>
          </a:p>
        </p:txBody>
      </p:sp>
      <p:sp>
        <p:nvSpPr>
          <p:cNvPr id="4" name="Slide Number Placeholder 3"/>
          <p:cNvSpPr>
            <a:spLocks noGrp="1"/>
          </p:cNvSpPr>
          <p:nvPr>
            <p:ph type="sldNum" sz="quarter" idx="5"/>
          </p:nvPr>
        </p:nvSpPr>
        <p:spPr/>
        <p:txBody>
          <a:bodyPr/>
          <a:lstStyle/>
          <a:p>
            <a:fld id="{3D9C97D1-F197-4D5F-9A34-2DECB7F8F46A}" type="slidenum">
              <a:rPr lang="en-ZA" smtClean="0"/>
              <a:t>9</a:t>
            </a:fld>
            <a:endParaRPr lang="en-ZA"/>
          </a:p>
        </p:txBody>
      </p:sp>
    </p:spTree>
    <p:extLst>
      <p:ext uri="{BB962C8B-B14F-4D97-AF65-F5344CB8AC3E}">
        <p14:creationId xmlns:p14="http://schemas.microsoft.com/office/powerpoint/2010/main" val="139452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who.int/publications/i/item/9789241514934"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openwho.org/courses/reprep-zoonotic-outbreaks" TargetMode="External"/><Relationship Id="rId4" Type="http://schemas.openxmlformats.org/officeDocument/2006/relationships/hyperlink" Target="https://www.nicd.ac.za/wp-content/uploads/2022/10/ZOONOTIC-AND-VECTOR-BORNE-DISEASES.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11000" y="-74379"/>
            <a:ext cx="12480924" cy="10143587"/>
          </a:xfrm>
          <a:custGeom>
            <a:avLst/>
            <a:gdLst/>
            <a:ahLst/>
            <a:cxnLst/>
            <a:rect l="l" t="t" r="r" b="b"/>
            <a:pathLst>
              <a:path w="12480924" h="10143587">
                <a:moveTo>
                  <a:pt x="0" y="0"/>
                </a:moveTo>
                <a:lnTo>
                  <a:pt x="12480924" y="0"/>
                </a:lnTo>
                <a:lnTo>
                  <a:pt x="12480924" y="10143587"/>
                </a:lnTo>
                <a:lnTo>
                  <a:pt x="0" y="101435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3" name="Group 3"/>
          <p:cNvGrpSpPr/>
          <p:nvPr/>
        </p:nvGrpSpPr>
        <p:grpSpPr>
          <a:xfrm>
            <a:off x="764920" y="342901"/>
            <a:ext cx="3730880" cy="1498078"/>
            <a:chOff x="0" y="0"/>
            <a:chExt cx="4106152" cy="1423441"/>
          </a:xfrm>
        </p:grpSpPr>
        <p:grpSp>
          <p:nvGrpSpPr>
            <p:cNvPr id="4" name="Group 4"/>
            <p:cNvGrpSpPr/>
            <p:nvPr/>
          </p:nvGrpSpPr>
          <p:grpSpPr>
            <a:xfrm>
              <a:off x="0" y="0"/>
              <a:ext cx="4106152" cy="1423441"/>
              <a:chOff x="0" y="0"/>
              <a:chExt cx="789146" cy="273566"/>
            </a:xfrm>
          </p:grpSpPr>
          <p:sp>
            <p:nvSpPr>
              <p:cNvPr id="5" name="Freeform 5"/>
              <p:cNvSpPr/>
              <p:nvPr/>
            </p:nvSpPr>
            <p:spPr>
              <a:xfrm>
                <a:off x="0" y="0"/>
                <a:ext cx="789146" cy="273566"/>
              </a:xfrm>
              <a:custGeom>
                <a:avLst/>
                <a:gdLst/>
                <a:ahLst/>
                <a:cxnLst/>
                <a:rect l="l" t="t" r="r" b="b"/>
                <a:pathLst>
                  <a:path w="789146" h="273566">
                    <a:moveTo>
                      <a:pt x="0" y="0"/>
                    </a:moveTo>
                    <a:lnTo>
                      <a:pt x="789146" y="0"/>
                    </a:lnTo>
                    <a:lnTo>
                      <a:pt x="789146" y="273566"/>
                    </a:lnTo>
                    <a:lnTo>
                      <a:pt x="0" y="273566"/>
                    </a:lnTo>
                    <a:close/>
                  </a:path>
                </a:pathLst>
              </a:custGeom>
              <a:solidFill>
                <a:srgbClr val="A6CE39"/>
              </a:solidFill>
            </p:spPr>
            <p:txBody>
              <a:bodyPr/>
              <a:lstStyle/>
              <a:p>
                <a:endParaRPr lang="en-ZA"/>
              </a:p>
            </p:txBody>
          </p:sp>
          <p:sp>
            <p:nvSpPr>
              <p:cNvPr id="6" name="TextBox 6"/>
              <p:cNvSpPr txBox="1"/>
              <p:nvPr/>
            </p:nvSpPr>
            <p:spPr>
              <a:xfrm>
                <a:off x="0" y="-76200"/>
                <a:ext cx="789146" cy="349766"/>
              </a:xfrm>
              <a:prstGeom prst="rect">
                <a:avLst/>
              </a:prstGeom>
            </p:spPr>
            <p:txBody>
              <a:bodyPr lIns="50800" tIns="50800" rIns="50800" bIns="50800" rtlCol="0" anchor="ctr"/>
              <a:lstStyle/>
              <a:p>
                <a:pPr algn="ctr">
                  <a:lnSpc>
                    <a:spcPts val="2660"/>
                  </a:lnSpc>
                </a:pPr>
                <a:endParaRPr/>
              </a:p>
            </p:txBody>
          </p:sp>
        </p:grpSp>
        <p:sp>
          <p:nvSpPr>
            <p:cNvPr id="7" name="Freeform 7"/>
            <p:cNvSpPr/>
            <p:nvPr/>
          </p:nvSpPr>
          <p:spPr>
            <a:xfrm>
              <a:off x="291382" y="169734"/>
              <a:ext cx="3523388" cy="1083972"/>
            </a:xfrm>
            <a:custGeom>
              <a:avLst/>
              <a:gdLst/>
              <a:ahLst/>
              <a:cxnLst/>
              <a:rect l="l" t="t" r="r" b="b"/>
              <a:pathLst>
                <a:path w="3523388" h="1083972">
                  <a:moveTo>
                    <a:pt x="0" y="0"/>
                  </a:moveTo>
                  <a:lnTo>
                    <a:pt x="3523388" y="0"/>
                  </a:lnTo>
                  <a:lnTo>
                    <a:pt x="3523388" y="1083973"/>
                  </a:lnTo>
                  <a:lnTo>
                    <a:pt x="0" y="10839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grpSp>
      <p:grpSp>
        <p:nvGrpSpPr>
          <p:cNvPr id="8" name="Group 8"/>
          <p:cNvGrpSpPr/>
          <p:nvPr/>
        </p:nvGrpSpPr>
        <p:grpSpPr>
          <a:xfrm>
            <a:off x="-209931" y="9270332"/>
            <a:ext cx="18466555" cy="402631"/>
            <a:chOff x="0" y="0"/>
            <a:chExt cx="4863619" cy="106043"/>
          </a:xfrm>
        </p:grpSpPr>
        <p:sp>
          <p:nvSpPr>
            <p:cNvPr id="9" name="Freeform 9"/>
            <p:cNvSpPr/>
            <p:nvPr/>
          </p:nvSpPr>
          <p:spPr>
            <a:xfrm>
              <a:off x="0" y="0"/>
              <a:ext cx="4863619" cy="106043"/>
            </a:xfrm>
            <a:custGeom>
              <a:avLst/>
              <a:gdLst/>
              <a:ahLst/>
              <a:cxnLst/>
              <a:rect l="l" t="t" r="r" b="b"/>
              <a:pathLst>
                <a:path w="4863619" h="106043">
                  <a:moveTo>
                    <a:pt x="0" y="0"/>
                  </a:moveTo>
                  <a:lnTo>
                    <a:pt x="4863619" y="0"/>
                  </a:lnTo>
                  <a:lnTo>
                    <a:pt x="4863619" y="106043"/>
                  </a:lnTo>
                  <a:lnTo>
                    <a:pt x="0" y="106043"/>
                  </a:lnTo>
                  <a:close/>
                </a:path>
              </a:pathLst>
            </a:custGeom>
            <a:solidFill>
              <a:srgbClr val="A6CE39"/>
            </a:solidFill>
          </p:spPr>
          <p:txBody>
            <a:bodyPr/>
            <a:lstStyle/>
            <a:p>
              <a:endParaRPr lang="en-ZA" dirty="0"/>
            </a:p>
          </p:txBody>
        </p:sp>
        <p:sp>
          <p:nvSpPr>
            <p:cNvPr id="10" name="TextBox 10"/>
            <p:cNvSpPr txBox="1"/>
            <p:nvPr/>
          </p:nvSpPr>
          <p:spPr>
            <a:xfrm>
              <a:off x="0" y="-76200"/>
              <a:ext cx="4863619" cy="182243"/>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764920" y="3541241"/>
            <a:ext cx="11793622" cy="2410916"/>
          </a:xfrm>
          <a:prstGeom prst="rect">
            <a:avLst/>
          </a:prstGeom>
        </p:spPr>
        <p:txBody>
          <a:bodyPr wrap="square" lIns="0" tIns="0" rIns="0" bIns="0" rtlCol="0" anchor="t">
            <a:spAutoFit/>
          </a:bodyPr>
          <a:lstStyle/>
          <a:p>
            <a:pPr algn="l">
              <a:lnSpc>
                <a:spcPts val="9381"/>
              </a:lnSpc>
            </a:pPr>
            <a:r>
              <a:rPr lang="en-US" sz="8800" dirty="0">
                <a:solidFill>
                  <a:srgbClr val="000000"/>
                </a:solidFill>
                <a:latin typeface="Arial Bold"/>
              </a:rPr>
              <a:t>Zoonotic diseases and outbreaks</a:t>
            </a:r>
          </a:p>
        </p:txBody>
      </p:sp>
      <p:sp>
        <p:nvSpPr>
          <p:cNvPr id="14" name="TextBox 14"/>
          <p:cNvSpPr txBox="1"/>
          <p:nvPr/>
        </p:nvSpPr>
        <p:spPr>
          <a:xfrm>
            <a:off x="15497254" y="9409117"/>
            <a:ext cx="2813158" cy="263846"/>
          </a:xfrm>
          <a:prstGeom prst="rect">
            <a:avLst/>
          </a:prstGeom>
        </p:spPr>
        <p:txBody>
          <a:bodyPr wrap="square" lIns="0" tIns="0" rIns="0" bIns="0" rtlCol="0" anchor="t">
            <a:spAutoFit/>
          </a:bodyPr>
          <a:lstStyle/>
          <a:p>
            <a:pPr algn="l">
              <a:lnSpc>
                <a:spcPts val="1960"/>
              </a:lnSpc>
            </a:pPr>
            <a:r>
              <a:rPr lang="en-US" sz="2400" dirty="0">
                <a:solidFill>
                  <a:srgbClr val="FFFFFF"/>
                </a:solidFill>
                <a:latin typeface="Arial" panose="020B0604020202020204" pitchFamily="34" charset="0"/>
                <a:cs typeface="Arial" panose="020B0604020202020204" pitchFamily="34" charset="0"/>
              </a:rPr>
              <a:t>9 September 2025</a:t>
            </a:r>
          </a:p>
        </p:txBody>
      </p:sp>
      <p:sp>
        <p:nvSpPr>
          <p:cNvPr id="12" name="TextBox 12"/>
          <p:cNvSpPr txBox="1"/>
          <p:nvPr/>
        </p:nvSpPr>
        <p:spPr>
          <a:xfrm>
            <a:off x="33805" y="8564967"/>
            <a:ext cx="9202822" cy="1107996"/>
          </a:xfrm>
          <a:prstGeom prst="rect">
            <a:avLst/>
          </a:prstGeom>
        </p:spPr>
        <p:txBody>
          <a:bodyPr wrap="square" lIns="0" tIns="0" rIns="0" bIns="0" rtlCol="0" anchor="t">
            <a:spAutoFit/>
          </a:bodyPr>
          <a:lstStyle/>
          <a:p>
            <a:pPr algn="l"/>
            <a:r>
              <a:rPr lang="en-US" sz="2400" b="1" dirty="0">
                <a:solidFill>
                  <a:srgbClr val="A6CE39"/>
                </a:solidFill>
                <a:latin typeface="Arial"/>
              </a:rPr>
              <a:t>Dr Vuyiswa Kumalo</a:t>
            </a:r>
          </a:p>
          <a:p>
            <a:pPr algn="l"/>
            <a:r>
              <a:rPr lang="en-US" sz="2400" dirty="0">
                <a:solidFill>
                  <a:srgbClr val="A6CE39"/>
                </a:solidFill>
                <a:latin typeface="Arial"/>
              </a:rPr>
              <a:t>Outbreak Response Unit</a:t>
            </a:r>
            <a:endParaRPr lang="en-US" sz="2400" dirty="0">
              <a:solidFill>
                <a:schemeClr val="bg1"/>
              </a:solidFill>
              <a:latin typeface="Arial"/>
            </a:endParaRPr>
          </a:p>
          <a:p>
            <a:pPr algn="l"/>
            <a:r>
              <a:rPr lang="en-US" sz="2400" dirty="0">
                <a:solidFill>
                  <a:schemeClr val="bg1"/>
                </a:solidFill>
                <a:latin typeface="Arial"/>
              </a:rPr>
              <a:t>Division of Public Health Surveillance and Response</a:t>
            </a:r>
          </a:p>
        </p:txBody>
      </p:sp>
      <p:sp>
        <p:nvSpPr>
          <p:cNvPr id="15" name="TextBox 11">
            <a:extLst>
              <a:ext uri="{FF2B5EF4-FFF2-40B4-BE49-F238E27FC236}">
                <a16:creationId xmlns:a16="http://schemas.microsoft.com/office/drawing/2014/main" id="{34E78E96-D65C-4AA1-B421-5B589E84D227}"/>
              </a:ext>
            </a:extLst>
          </p:cNvPr>
          <p:cNvSpPr txBox="1"/>
          <p:nvPr/>
        </p:nvSpPr>
        <p:spPr>
          <a:xfrm>
            <a:off x="764920" y="6096817"/>
            <a:ext cx="11793622" cy="1044197"/>
          </a:xfrm>
          <a:prstGeom prst="rect">
            <a:avLst/>
          </a:prstGeom>
        </p:spPr>
        <p:txBody>
          <a:bodyPr wrap="square" lIns="0" tIns="0" rIns="0" bIns="0" rtlCol="0" anchor="t">
            <a:spAutoFit/>
          </a:bodyPr>
          <a:lstStyle/>
          <a:p>
            <a:pPr algn="l">
              <a:lnSpc>
                <a:spcPts val="9381"/>
              </a:lnSpc>
            </a:pPr>
            <a:r>
              <a:rPr lang="en-US" sz="4400" dirty="0">
                <a:solidFill>
                  <a:schemeClr val="accent3"/>
                </a:solidFill>
                <a:latin typeface="Arial Bold"/>
              </a:rPr>
              <a:t>Detection, management and response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7732" y="1320451"/>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381000" y="23262"/>
            <a:ext cx="8839200" cy="1276375"/>
          </a:xfrm>
          <a:prstGeom prst="rect">
            <a:avLst/>
          </a:prstGeom>
        </p:spPr>
        <p:txBody>
          <a:bodyPr wrap="square" lIns="0" tIns="0" rIns="0" bIns="0" rtlCol="0" anchor="t">
            <a:spAutoFit/>
          </a:bodyPr>
          <a:lstStyle/>
          <a:p>
            <a:pPr>
              <a:lnSpc>
                <a:spcPts val="10580"/>
              </a:lnSpc>
            </a:pPr>
            <a:r>
              <a:rPr lang="en-GB" sz="8800" b="1" dirty="0">
                <a:solidFill>
                  <a:srgbClr val="000000"/>
                </a:solidFill>
                <a:latin typeface="Arial Bold"/>
              </a:rPr>
              <a:t>	Response	</a:t>
            </a:r>
            <a:endParaRPr lang="en-US" sz="8800" b="1" dirty="0">
              <a:solidFill>
                <a:srgbClr val="000000"/>
              </a:solidFill>
              <a:latin typeface="Arial Bold"/>
            </a:endParaRPr>
          </a:p>
        </p:txBody>
      </p:sp>
      <p:sp>
        <p:nvSpPr>
          <p:cNvPr id="9" name="TextBox 8">
            <a:extLst>
              <a:ext uri="{FF2B5EF4-FFF2-40B4-BE49-F238E27FC236}">
                <a16:creationId xmlns:a16="http://schemas.microsoft.com/office/drawing/2014/main" id="{0A7D2BBF-1104-46D1-9905-FDCF71952ABC}"/>
              </a:ext>
            </a:extLst>
          </p:cNvPr>
          <p:cNvSpPr txBox="1"/>
          <p:nvPr/>
        </p:nvSpPr>
        <p:spPr>
          <a:xfrm>
            <a:off x="381544" y="1943100"/>
            <a:ext cx="17677856" cy="7848302"/>
          </a:xfrm>
          <a:prstGeom prst="rect">
            <a:avLst/>
          </a:prstGeom>
          <a:noFill/>
        </p:spPr>
        <p:txBody>
          <a:bodyPr wrap="square" rtlCol="0">
            <a:spAutoFit/>
          </a:bodyPr>
          <a:lstStyle/>
          <a:p>
            <a:r>
              <a:rPr lang="en-GB" sz="3600" dirty="0">
                <a:solidFill>
                  <a:schemeClr val="accent4"/>
                </a:solidFill>
              </a:rPr>
              <a:t>Based on the investigation and lab findings, implement targeted </a:t>
            </a:r>
          </a:p>
          <a:p>
            <a:r>
              <a:rPr lang="en-GB" sz="3600" dirty="0">
                <a:solidFill>
                  <a:schemeClr val="accent4"/>
                </a:solidFill>
              </a:rPr>
              <a:t>public health response to stop transmission.</a:t>
            </a:r>
          </a:p>
          <a:p>
            <a:endParaRPr lang="en-GB" sz="3600" dirty="0"/>
          </a:p>
          <a:p>
            <a:r>
              <a:rPr lang="en-GB" sz="3600" dirty="0"/>
              <a:t>Control measures include:</a:t>
            </a:r>
          </a:p>
          <a:p>
            <a:pPr marL="342900" indent="-342900">
              <a:buFont typeface="Arial" panose="020B0604020202020204" pitchFamily="34" charset="0"/>
              <a:buChar char="•"/>
            </a:pPr>
            <a:r>
              <a:rPr lang="en-GB" sz="3600" dirty="0"/>
              <a:t>Case isolation and contact management (tracing and quarantine) to break human-to-human transmission.</a:t>
            </a:r>
          </a:p>
          <a:p>
            <a:pPr marL="342900" indent="-342900">
              <a:buFont typeface="Arial" panose="020B0604020202020204" pitchFamily="34" charset="0"/>
              <a:buChar char="•"/>
            </a:pPr>
            <a:r>
              <a:rPr lang="en-GB" sz="3600" dirty="0"/>
              <a:t>Biosecurity and IPC measures (appropriate PPE, </a:t>
            </a:r>
            <a:r>
              <a:rPr lang="en-GB" sz="3600" dirty="0" err="1"/>
              <a:t>cohorting</a:t>
            </a:r>
            <a:r>
              <a:rPr lang="en-GB" sz="3600" dirty="0"/>
              <a:t>, environmental hygiene) across human and animal settings.</a:t>
            </a:r>
          </a:p>
          <a:p>
            <a:pPr marL="342900" indent="-342900">
              <a:buFont typeface="Arial" panose="020B0604020202020204" pitchFamily="34" charset="0"/>
              <a:buChar char="•"/>
            </a:pPr>
            <a:r>
              <a:rPr lang="en-GB" sz="3600" dirty="0"/>
              <a:t>Prophylaxis or vaccination for defined risk groups where available.</a:t>
            </a:r>
          </a:p>
          <a:p>
            <a:pPr marL="342900" indent="-342900">
              <a:buFont typeface="Arial" panose="020B0604020202020204" pitchFamily="34" charset="0"/>
              <a:buChar char="•"/>
            </a:pPr>
            <a:r>
              <a:rPr lang="en-GB" sz="3600" dirty="0"/>
              <a:t>Animal health actions with partners: quarantine/movement controls, ring vaccination, or humane culling/depopulation when warranted.</a:t>
            </a:r>
          </a:p>
          <a:p>
            <a:pPr marL="342900" indent="-342900">
              <a:buFont typeface="Arial" panose="020B0604020202020204" pitchFamily="34" charset="0"/>
              <a:buChar char="•"/>
            </a:pPr>
            <a:r>
              <a:rPr lang="en-GB" sz="3600" dirty="0"/>
              <a:t>Targeted vector or reservoir control aligned to the pathogen’s ecology.</a:t>
            </a:r>
          </a:p>
          <a:p>
            <a:pPr marL="342900" indent="-342900">
              <a:buFont typeface="Arial" panose="020B0604020202020204" pitchFamily="34" charset="0"/>
              <a:buChar char="•"/>
            </a:pPr>
            <a:r>
              <a:rPr lang="en-GB" sz="3600" dirty="0"/>
              <a:t>Clear risk communication to communities and high-risk occupations with guidance.</a:t>
            </a:r>
          </a:p>
          <a:p>
            <a:pPr marL="342900" indent="-342900">
              <a:buFont typeface="Arial" panose="020B0604020202020204" pitchFamily="34" charset="0"/>
              <a:buChar char="•"/>
            </a:pPr>
            <a:r>
              <a:rPr lang="en-GB" sz="3600" dirty="0"/>
              <a:t>Ongoing surveillance and laboratory confirmation to track impact and adjust interventions</a:t>
            </a:r>
          </a:p>
        </p:txBody>
      </p:sp>
      <p:pic>
        <p:nvPicPr>
          <p:cNvPr id="7170" name="Picture 2" descr="detail">
            <a:extLst>
              <a:ext uri="{FF2B5EF4-FFF2-40B4-BE49-F238E27FC236}">
                <a16:creationId xmlns:a16="http://schemas.microsoft.com/office/drawing/2014/main" id="{9E7CF5C8-DAFB-4489-9F50-389DC69D1C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7460" y="342900"/>
            <a:ext cx="5371940" cy="35812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CD85F6D-5835-4984-A02F-6D597A52942D}"/>
              </a:ext>
            </a:extLst>
          </p:cNvPr>
          <p:cNvSpPr txBox="1"/>
          <p:nvPr/>
        </p:nvSpPr>
        <p:spPr>
          <a:xfrm>
            <a:off x="16383000" y="3924193"/>
            <a:ext cx="2185481" cy="307777"/>
          </a:xfrm>
          <a:prstGeom prst="rect">
            <a:avLst/>
          </a:prstGeom>
          <a:noFill/>
        </p:spPr>
        <p:txBody>
          <a:bodyPr wrap="square" rtlCol="0">
            <a:spAutoFit/>
          </a:bodyPr>
          <a:lstStyle/>
          <a:p>
            <a:r>
              <a:rPr lang="en-ZA" sz="1400" dirty="0"/>
              <a:t>Source: FAO/Luis Tato</a:t>
            </a:r>
          </a:p>
        </p:txBody>
      </p:sp>
    </p:spTree>
    <p:extLst>
      <p:ext uri="{BB962C8B-B14F-4D97-AF65-F5344CB8AC3E}">
        <p14:creationId xmlns:p14="http://schemas.microsoft.com/office/powerpoint/2010/main" val="101916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0834" y="1800112"/>
            <a:ext cx="1959579" cy="283505"/>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401898" y="428183"/>
            <a:ext cx="17651498" cy="1238481"/>
          </a:xfrm>
          <a:prstGeom prst="rect">
            <a:avLst/>
          </a:prstGeom>
        </p:spPr>
        <p:txBody>
          <a:bodyPr wrap="square" lIns="0" tIns="0" rIns="0" bIns="0" rtlCol="0" anchor="t">
            <a:spAutoFit/>
          </a:bodyPr>
          <a:lstStyle/>
          <a:p>
            <a:pPr algn="l">
              <a:lnSpc>
                <a:spcPts val="10580"/>
              </a:lnSpc>
            </a:pPr>
            <a:r>
              <a:rPr lang="en-US" sz="7500" dirty="0">
                <a:solidFill>
                  <a:srgbClr val="000000"/>
                </a:solidFill>
                <a:latin typeface="Arial Bold"/>
              </a:rPr>
              <a:t>Respiratory zoonoses outbreaks in SA</a:t>
            </a:r>
          </a:p>
        </p:txBody>
      </p:sp>
      <p:sp>
        <p:nvSpPr>
          <p:cNvPr id="9" name="TextBox 8">
            <a:extLst>
              <a:ext uri="{FF2B5EF4-FFF2-40B4-BE49-F238E27FC236}">
                <a16:creationId xmlns:a16="http://schemas.microsoft.com/office/drawing/2014/main" id="{0A7D2BBF-1104-46D1-9905-FDCF71952ABC}"/>
              </a:ext>
            </a:extLst>
          </p:cNvPr>
          <p:cNvSpPr txBox="1"/>
          <p:nvPr/>
        </p:nvSpPr>
        <p:spPr>
          <a:xfrm>
            <a:off x="296213" y="2705100"/>
            <a:ext cx="8801911" cy="5262979"/>
          </a:xfrm>
          <a:prstGeom prst="rect">
            <a:avLst/>
          </a:prstGeom>
          <a:noFill/>
          <a:ln w="38100">
            <a:solidFill>
              <a:srgbClr val="00B050"/>
            </a:solidFill>
          </a:ln>
        </p:spPr>
        <p:txBody>
          <a:bodyPr wrap="square" rtlCol="0">
            <a:spAutoFit/>
          </a:bodyPr>
          <a:lstStyle/>
          <a:p>
            <a:r>
              <a:rPr lang="en-GB" sz="2400" b="1" dirty="0"/>
              <a:t>2017 First major HPAI H5N8 outbreak affecting commercial poultry</a:t>
            </a:r>
          </a:p>
          <a:p>
            <a:endParaRPr lang="en-GB" sz="2400" b="1" dirty="0"/>
          </a:p>
          <a:p>
            <a:pPr marL="342900" indent="-342900">
              <a:buFont typeface="Arial" panose="020B0604020202020204" pitchFamily="34" charset="0"/>
              <a:buChar char="•"/>
            </a:pPr>
            <a:r>
              <a:rPr lang="en-GB" sz="2400" dirty="0"/>
              <a:t>Index detections were in commercial poultry (Mpumalanga) with rapid multi-province spread thereafter.</a:t>
            </a:r>
          </a:p>
          <a:p>
            <a:pPr marL="342900" indent="-342900">
              <a:buFont typeface="Arial" panose="020B0604020202020204" pitchFamily="34" charset="0"/>
              <a:buChar char="•"/>
            </a:pPr>
            <a:r>
              <a:rPr lang="en-GB" sz="2400" dirty="0"/>
              <a:t>Control actions included culling of affected flocks, movement/trade restrictions, quarantine, and heightened biosecurity.</a:t>
            </a:r>
          </a:p>
          <a:p>
            <a:pPr marL="342900" indent="-342900">
              <a:buFont typeface="Arial" panose="020B0604020202020204" pitchFamily="34" charset="0"/>
              <a:buChar char="•"/>
            </a:pPr>
            <a:r>
              <a:rPr lang="en-GB" sz="2400" dirty="0"/>
              <a:t>Animal-health authorities and ARC-</a:t>
            </a:r>
            <a:r>
              <a:rPr lang="en-GB" sz="2400" dirty="0" err="1"/>
              <a:t>Onderstepoort</a:t>
            </a:r>
            <a:r>
              <a:rPr lang="en-GB" sz="2400" dirty="0"/>
              <a:t> led animal diagnostics and control. </a:t>
            </a:r>
          </a:p>
          <a:p>
            <a:pPr marL="342900" indent="-342900">
              <a:buFont typeface="Arial" panose="020B0604020202020204" pitchFamily="34" charset="0"/>
              <a:buChar char="•"/>
            </a:pPr>
            <a:r>
              <a:rPr lang="en-GB" sz="2400" dirty="0"/>
              <a:t>NICD/NHLS ran human exposure surveillance and reporting (no confirmed human cases).</a:t>
            </a:r>
          </a:p>
          <a:p>
            <a:endParaRPr lang="en-GB" sz="2400" i="1" dirty="0"/>
          </a:p>
          <a:p>
            <a:r>
              <a:rPr lang="en-GB" sz="2400" i="1" dirty="0"/>
              <a:t>Lesson: Rapid field specimens submission to lab and clear roles across animal and human health.</a:t>
            </a:r>
          </a:p>
        </p:txBody>
      </p:sp>
      <p:sp>
        <p:nvSpPr>
          <p:cNvPr id="10" name="TextBox 9">
            <a:extLst>
              <a:ext uri="{FF2B5EF4-FFF2-40B4-BE49-F238E27FC236}">
                <a16:creationId xmlns:a16="http://schemas.microsoft.com/office/drawing/2014/main" id="{58A3A6CD-C48C-4641-9D4E-BC90231A0A0C}"/>
              </a:ext>
            </a:extLst>
          </p:cNvPr>
          <p:cNvSpPr txBox="1"/>
          <p:nvPr/>
        </p:nvSpPr>
        <p:spPr>
          <a:xfrm>
            <a:off x="9484949" y="2705100"/>
            <a:ext cx="8534400" cy="5262979"/>
          </a:xfrm>
          <a:prstGeom prst="rect">
            <a:avLst/>
          </a:prstGeom>
          <a:noFill/>
          <a:ln w="38100">
            <a:solidFill>
              <a:schemeClr val="accent2"/>
            </a:solidFill>
          </a:ln>
        </p:spPr>
        <p:txBody>
          <a:bodyPr wrap="square" rtlCol="0">
            <a:spAutoFit/>
          </a:bodyPr>
          <a:lstStyle/>
          <a:p>
            <a:r>
              <a:rPr lang="en-ZA" sz="2400" b="1" dirty="0"/>
              <a:t>2020 COVID-19 largest modern respiratory outbreak of zoonotic origin</a:t>
            </a:r>
          </a:p>
          <a:p>
            <a:endParaRPr lang="en-ZA" sz="2400" b="1" dirty="0"/>
          </a:p>
          <a:p>
            <a:pPr marL="342900" indent="-342900">
              <a:buFont typeface="Arial" panose="020B0604020202020204" pitchFamily="34" charset="0"/>
              <a:buChar char="•"/>
            </a:pPr>
            <a:r>
              <a:rPr lang="en-ZA" sz="2400" dirty="0"/>
              <a:t>Detected 5 March 2020; rapid community spread followed. Now primarily human-human transmission. </a:t>
            </a:r>
          </a:p>
          <a:p>
            <a:pPr marL="342900" indent="-342900">
              <a:buFont typeface="Arial" panose="020B0604020202020204" pitchFamily="34" charset="0"/>
              <a:buChar char="•"/>
            </a:pPr>
            <a:r>
              <a:rPr lang="en-ZA" sz="2400" dirty="0"/>
              <a:t>Controls: a national lockdown with risk-adjusted alert levels, test/trace/isolate strategy, a vaccine rollout (Sisonke for healthcare workers, then the national programme), and real-time genomic (NGS-SA) plus hospital (DATCOV) surveillance.</a:t>
            </a:r>
          </a:p>
          <a:p>
            <a:endParaRPr lang="en-ZA" sz="2400" dirty="0"/>
          </a:p>
          <a:p>
            <a:r>
              <a:rPr lang="en-ZA" sz="2400" i="1" dirty="0"/>
              <a:t>Lesson: </a:t>
            </a:r>
            <a:r>
              <a:rPr lang="en-GB" sz="2400" i="1" dirty="0"/>
              <a:t>Robust surveillance with public messaging (hotline/WhatsApp updates) and sector-specific guidance so provinces and districts activate timely, proportionate measures in the highest-risk settings.</a:t>
            </a:r>
            <a:endParaRPr lang="en-GB" i="1" dirty="0"/>
          </a:p>
        </p:txBody>
      </p:sp>
    </p:spTree>
    <p:extLst>
      <p:ext uri="{BB962C8B-B14F-4D97-AF65-F5344CB8AC3E}">
        <p14:creationId xmlns:p14="http://schemas.microsoft.com/office/powerpoint/2010/main" val="90592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748" y="1305110"/>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dirty="0"/>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152748" y="55336"/>
            <a:ext cx="18365782" cy="1200521"/>
          </a:xfrm>
          <a:prstGeom prst="rect">
            <a:avLst/>
          </a:prstGeom>
        </p:spPr>
        <p:txBody>
          <a:bodyPr wrap="square" lIns="0" tIns="0" rIns="0" bIns="0" rtlCol="0" anchor="t">
            <a:spAutoFit/>
          </a:bodyPr>
          <a:lstStyle/>
          <a:p>
            <a:pPr algn="l">
              <a:lnSpc>
                <a:spcPts val="10580"/>
              </a:lnSpc>
            </a:pPr>
            <a:r>
              <a:rPr lang="en-US" sz="6200" dirty="0">
                <a:solidFill>
                  <a:srgbClr val="000000"/>
                </a:solidFill>
                <a:latin typeface="Arial Bold"/>
              </a:rPr>
              <a:t>Outbreak detection, management and response</a:t>
            </a:r>
          </a:p>
        </p:txBody>
      </p:sp>
      <p:grpSp>
        <p:nvGrpSpPr>
          <p:cNvPr id="6" name="Group 6"/>
          <p:cNvGrpSpPr/>
          <p:nvPr/>
        </p:nvGrpSpPr>
        <p:grpSpPr>
          <a:xfrm>
            <a:off x="-77782" y="9228772"/>
            <a:ext cx="3813380" cy="402631"/>
            <a:chOff x="0" y="0"/>
            <a:chExt cx="1004347" cy="106043"/>
          </a:xfrm>
        </p:grpSpPr>
        <p:sp>
          <p:nvSpPr>
            <p:cNvPr id="7" name="Freeform 7"/>
            <p:cNvSpPr/>
            <p:nvPr/>
          </p:nvSpPr>
          <p:spPr>
            <a:xfrm>
              <a:off x="0" y="0"/>
              <a:ext cx="1004347" cy="106043"/>
            </a:xfrm>
            <a:custGeom>
              <a:avLst/>
              <a:gdLst/>
              <a:ahLst/>
              <a:cxnLst/>
              <a:rect l="l" t="t" r="r" b="b"/>
              <a:pathLst>
                <a:path w="1004347" h="106043">
                  <a:moveTo>
                    <a:pt x="0" y="0"/>
                  </a:moveTo>
                  <a:lnTo>
                    <a:pt x="1004347" y="0"/>
                  </a:lnTo>
                  <a:lnTo>
                    <a:pt x="1004347" y="106043"/>
                  </a:lnTo>
                  <a:lnTo>
                    <a:pt x="0" y="106043"/>
                  </a:lnTo>
                  <a:close/>
                </a:path>
              </a:pathLst>
            </a:custGeom>
            <a:solidFill>
              <a:srgbClr val="A6CE39"/>
            </a:solidFill>
          </p:spPr>
          <p:txBody>
            <a:bodyPr/>
            <a:lstStyle/>
            <a:p>
              <a:endParaRPr lang="en-ZA"/>
            </a:p>
          </p:txBody>
        </p:sp>
        <p:sp>
          <p:nvSpPr>
            <p:cNvPr id="8" name="TextBox 8"/>
            <p:cNvSpPr txBox="1"/>
            <p:nvPr/>
          </p:nvSpPr>
          <p:spPr>
            <a:xfrm>
              <a:off x="0" y="-76200"/>
              <a:ext cx="1004347" cy="182243"/>
            </a:xfrm>
            <a:prstGeom prst="rect">
              <a:avLst/>
            </a:prstGeom>
          </p:spPr>
          <p:txBody>
            <a:bodyPr lIns="50800" tIns="50800" rIns="50800" bIns="50800" rtlCol="0" anchor="ctr"/>
            <a:lstStyle/>
            <a:p>
              <a:pPr algn="ctr">
                <a:lnSpc>
                  <a:spcPts val="3360"/>
                </a:lnSpc>
              </a:pPr>
              <a:endParaRPr/>
            </a:p>
          </p:txBody>
        </p:sp>
      </p:grpSp>
      <p:sp>
        <p:nvSpPr>
          <p:cNvPr id="9" name="TextBox 8">
            <a:extLst>
              <a:ext uri="{FF2B5EF4-FFF2-40B4-BE49-F238E27FC236}">
                <a16:creationId xmlns:a16="http://schemas.microsoft.com/office/drawing/2014/main" id="{0A7D2BBF-1104-46D1-9905-FDCF71952ABC}"/>
              </a:ext>
            </a:extLst>
          </p:cNvPr>
          <p:cNvSpPr txBox="1"/>
          <p:nvPr/>
        </p:nvSpPr>
        <p:spPr>
          <a:xfrm>
            <a:off x="457200" y="1484590"/>
            <a:ext cx="16660898" cy="9510296"/>
          </a:xfrm>
          <a:prstGeom prst="rect">
            <a:avLst/>
          </a:prstGeom>
          <a:noFill/>
        </p:spPr>
        <p:txBody>
          <a:bodyPr wrap="square" rtlCol="0">
            <a:spAutoFit/>
          </a:bodyPr>
          <a:lstStyle/>
          <a:p>
            <a:endParaRPr lang="en-GB" sz="2000" dirty="0"/>
          </a:p>
          <a:p>
            <a:pPr marL="342900" indent="-342900">
              <a:lnSpc>
                <a:spcPct val="150000"/>
              </a:lnSpc>
              <a:buFont typeface="Arial" panose="020B0604020202020204" pitchFamily="34" charset="0"/>
              <a:buChar char="•"/>
            </a:pPr>
            <a:r>
              <a:rPr lang="en-GB" sz="3200" dirty="0">
                <a:solidFill>
                  <a:schemeClr val="accent4"/>
                </a:solidFill>
              </a:rPr>
              <a:t>PLAN: </a:t>
            </a:r>
            <a:r>
              <a:rPr lang="en-GB" sz="3200" dirty="0"/>
              <a:t>Standardised preparedness and response plan and/approach to ensure efficient and rapid response.</a:t>
            </a:r>
          </a:p>
          <a:p>
            <a:pPr marL="342900" indent="-342900">
              <a:lnSpc>
                <a:spcPct val="150000"/>
              </a:lnSpc>
              <a:buFont typeface="Arial" panose="020B0604020202020204" pitchFamily="34" charset="0"/>
              <a:buChar char="•"/>
            </a:pPr>
            <a:r>
              <a:rPr lang="en-GB" sz="3200" dirty="0">
                <a:solidFill>
                  <a:schemeClr val="accent4"/>
                </a:solidFill>
              </a:rPr>
              <a:t>MULTISECTORAL COLLABORATION: </a:t>
            </a:r>
            <a:r>
              <a:rPr lang="en-GB" sz="3200" dirty="0"/>
              <a:t>One health approach for zoonotic diseases. Integrate animal, human and environmental health efforts.</a:t>
            </a:r>
          </a:p>
          <a:p>
            <a:pPr marL="342900" indent="-342900">
              <a:lnSpc>
                <a:spcPct val="150000"/>
              </a:lnSpc>
              <a:buFont typeface="Arial" panose="020B0604020202020204" pitchFamily="34" charset="0"/>
              <a:buChar char="•"/>
            </a:pPr>
            <a:r>
              <a:rPr lang="en-GB" sz="3200" dirty="0">
                <a:solidFill>
                  <a:schemeClr val="accent4"/>
                </a:solidFill>
              </a:rPr>
              <a:t>INTEGRATED SURVEILLANCE: </a:t>
            </a:r>
            <a:r>
              <a:rPr lang="en-GB" sz="3200" dirty="0"/>
              <a:t>Early detection through indicator-based and event-based surveillance for rapid response.</a:t>
            </a:r>
          </a:p>
          <a:p>
            <a:pPr marL="342900" indent="-342900">
              <a:lnSpc>
                <a:spcPct val="150000"/>
              </a:lnSpc>
              <a:buFont typeface="Arial" panose="020B0604020202020204" pitchFamily="34" charset="0"/>
              <a:buChar char="•"/>
            </a:pPr>
            <a:r>
              <a:rPr lang="en-GB" sz="3200" dirty="0">
                <a:solidFill>
                  <a:schemeClr val="accent4"/>
                </a:solidFill>
              </a:rPr>
              <a:t>CLEAR COMMUNICATION: </a:t>
            </a:r>
            <a:r>
              <a:rPr lang="en-GB" sz="3200" dirty="0"/>
              <a:t>Timely and accurate communication between internal and external stakeholders.</a:t>
            </a:r>
          </a:p>
          <a:p>
            <a:pPr marL="342900" indent="-342900">
              <a:lnSpc>
                <a:spcPct val="150000"/>
              </a:lnSpc>
              <a:buFont typeface="Arial" panose="020B0604020202020204" pitchFamily="34" charset="0"/>
              <a:buChar char="•"/>
            </a:pPr>
            <a:r>
              <a:rPr lang="en-GB" sz="3200" dirty="0">
                <a:solidFill>
                  <a:schemeClr val="accent4"/>
                </a:solidFill>
              </a:rPr>
              <a:t>LABORATORY ROLE</a:t>
            </a:r>
            <a:r>
              <a:rPr lang="en-GB" sz="3200" dirty="0"/>
              <a:t>: Diagnosis and genomic sequencing for comprehensive information of pathogen(s).</a:t>
            </a:r>
          </a:p>
          <a:p>
            <a:pPr marL="342900" indent="-342900">
              <a:lnSpc>
                <a:spcPct val="150000"/>
              </a:lnSpc>
              <a:buFont typeface="Arial" panose="020B0604020202020204" pitchFamily="34" charset="0"/>
              <a:buChar char="•"/>
            </a:pPr>
            <a:r>
              <a:rPr lang="en-GB" sz="3200" dirty="0">
                <a:solidFill>
                  <a:schemeClr val="accent4"/>
                </a:solidFill>
              </a:rPr>
              <a:t>ADAPTABLE: </a:t>
            </a:r>
            <a:r>
              <a:rPr lang="en-GB" sz="3200" dirty="0"/>
              <a:t>Outbreaks can evolve, flexibility allows for managing challenges or new information</a:t>
            </a:r>
          </a:p>
          <a:p>
            <a:pPr>
              <a:lnSpc>
                <a:spcPct val="150000"/>
              </a:lnSpc>
            </a:pPr>
            <a:endParaRPr lang="en-GB" sz="3200" dirty="0"/>
          </a:p>
          <a:p>
            <a:endParaRPr lang="en-GB" sz="1600" dirty="0"/>
          </a:p>
        </p:txBody>
      </p:sp>
    </p:spTree>
    <p:extLst>
      <p:ext uri="{BB962C8B-B14F-4D97-AF65-F5344CB8AC3E}">
        <p14:creationId xmlns:p14="http://schemas.microsoft.com/office/powerpoint/2010/main" val="1206027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0017" y="1443897"/>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636502" y="189827"/>
            <a:ext cx="10564897" cy="1276375"/>
          </a:xfrm>
          <a:prstGeom prst="rect">
            <a:avLst/>
          </a:prstGeom>
        </p:spPr>
        <p:txBody>
          <a:bodyPr wrap="square" lIns="0" tIns="0" rIns="0" bIns="0" rtlCol="0" anchor="t">
            <a:spAutoFit/>
          </a:bodyPr>
          <a:lstStyle/>
          <a:p>
            <a:pPr algn="l">
              <a:lnSpc>
                <a:spcPts val="10580"/>
              </a:lnSpc>
            </a:pPr>
            <a:r>
              <a:rPr lang="en-US" sz="8800" dirty="0">
                <a:solidFill>
                  <a:srgbClr val="000000"/>
                </a:solidFill>
                <a:latin typeface="Arial Bold"/>
              </a:rPr>
              <a:t>References</a:t>
            </a:r>
          </a:p>
        </p:txBody>
      </p:sp>
      <p:grpSp>
        <p:nvGrpSpPr>
          <p:cNvPr id="6" name="Group 6"/>
          <p:cNvGrpSpPr/>
          <p:nvPr/>
        </p:nvGrpSpPr>
        <p:grpSpPr>
          <a:xfrm>
            <a:off x="-77782" y="9228772"/>
            <a:ext cx="3813380" cy="402631"/>
            <a:chOff x="0" y="0"/>
            <a:chExt cx="1004347" cy="106043"/>
          </a:xfrm>
        </p:grpSpPr>
        <p:sp>
          <p:nvSpPr>
            <p:cNvPr id="7" name="Freeform 7"/>
            <p:cNvSpPr/>
            <p:nvPr/>
          </p:nvSpPr>
          <p:spPr>
            <a:xfrm>
              <a:off x="0" y="0"/>
              <a:ext cx="1004347" cy="106043"/>
            </a:xfrm>
            <a:custGeom>
              <a:avLst/>
              <a:gdLst/>
              <a:ahLst/>
              <a:cxnLst/>
              <a:rect l="l" t="t" r="r" b="b"/>
              <a:pathLst>
                <a:path w="1004347" h="106043">
                  <a:moveTo>
                    <a:pt x="0" y="0"/>
                  </a:moveTo>
                  <a:lnTo>
                    <a:pt x="1004347" y="0"/>
                  </a:lnTo>
                  <a:lnTo>
                    <a:pt x="1004347" y="106043"/>
                  </a:lnTo>
                  <a:lnTo>
                    <a:pt x="0" y="106043"/>
                  </a:lnTo>
                  <a:close/>
                </a:path>
              </a:pathLst>
            </a:custGeom>
            <a:solidFill>
              <a:srgbClr val="A6CE39"/>
            </a:solidFill>
          </p:spPr>
          <p:txBody>
            <a:bodyPr/>
            <a:lstStyle/>
            <a:p>
              <a:endParaRPr lang="en-ZA"/>
            </a:p>
          </p:txBody>
        </p:sp>
        <p:sp>
          <p:nvSpPr>
            <p:cNvPr id="8" name="TextBox 8"/>
            <p:cNvSpPr txBox="1"/>
            <p:nvPr/>
          </p:nvSpPr>
          <p:spPr>
            <a:xfrm>
              <a:off x="0" y="-76200"/>
              <a:ext cx="1004347" cy="182243"/>
            </a:xfrm>
            <a:prstGeom prst="rect">
              <a:avLst/>
            </a:prstGeom>
          </p:spPr>
          <p:txBody>
            <a:bodyPr lIns="50800" tIns="50800" rIns="50800" bIns="50800" rtlCol="0" anchor="ctr"/>
            <a:lstStyle/>
            <a:p>
              <a:pPr algn="ctr">
                <a:lnSpc>
                  <a:spcPts val="3360"/>
                </a:lnSpc>
              </a:pPr>
              <a:endParaRPr/>
            </a:p>
          </p:txBody>
        </p:sp>
      </p:grpSp>
      <p:sp>
        <p:nvSpPr>
          <p:cNvPr id="10" name="Rectangle 1">
            <a:extLst>
              <a:ext uri="{FF2B5EF4-FFF2-40B4-BE49-F238E27FC236}">
                <a16:creationId xmlns:a16="http://schemas.microsoft.com/office/drawing/2014/main" id="{D0438400-38B7-4893-8301-1739B481CB30}"/>
              </a:ext>
            </a:extLst>
          </p:cNvPr>
          <p:cNvSpPr>
            <a:spLocks noChangeArrowheads="1"/>
          </p:cNvSpPr>
          <p:nvPr/>
        </p:nvSpPr>
        <p:spPr bwMode="auto">
          <a:xfrm>
            <a:off x="304800" y="2175767"/>
            <a:ext cx="17353183"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Gebreyes</a:t>
            </a:r>
            <a:r>
              <a:rPr kumimoji="0" lang="en-US" altLang="en-US" sz="1800" b="0" i="0" u="none" strike="noStrike" cap="none" normalizeH="0" baseline="0" dirty="0">
                <a:ln>
                  <a:noFill/>
                </a:ln>
                <a:solidFill>
                  <a:schemeClr val="tx1"/>
                </a:solidFill>
                <a:effectLst/>
                <a:latin typeface="Arial" panose="020B0604020202020204" pitchFamily="34" charset="0"/>
              </a:rPr>
              <a:t> WA, </a:t>
            </a:r>
            <a:r>
              <a:rPr kumimoji="0" lang="en-US" altLang="en-US" sz="1800" b="0" i="0" u="none" strike="noStrike" cap="none" normalizeH="0" baseline="0" dirty="0" err="1">
                <a:ln>
                  <a:noFill/>
                </a:ln>
                <a:solidFill>
                  <a:schemeClr val="tx1"/>
                </a:solidFill>
                <a:effectLst/>
                <a:latin typeface="Arial" panose="020B0604020202020204" pitchFamily="34" charset="0"/>
              </a:rPr>
              <a:t>Dupouy-Camet</a:t>
            </a:r>
            <a:r>
              <a:rPr kumimoji="0" lang="en-US" altLang="en-US" sz="1800" b="0" i="0" u="none" strike="noStrike" cap="none" normalizeH="0" baseline="0" dirty="0">
                <a:ln>
                  <a:noFill/>
                </a:ln>
                <a:solidFill>
                  <a:schemeClr val="tx1"/>
                </a:solidFill>
                <a:effectLst/>
                <a:latin typeface="Arial" panose="020B0604020202020204" pitchFamily="34" charset="0"/>
              </a:rPr>
              <a:t> J, Newport MJ, Oliveira CJB, Schlesinger LS, </a:t>
            </a:r>
            <a:r>
              <a:rPr kumimoji="0" lang="en-US" altLang="en-US" sz="1800" b="0" i="0" u="none" strike="noStrike" cap="none" normalizeH="0" baseline="0" dirty="0" err="1">
                <a:ln>
                  <a:noFill/>
                </a:ln>
                <a:solidFill>
                  <a:schemeClr val="tx1"/>
                </a:solidFill>
                <a:effectLst/>
                <a:latin typeface="Arial" panose="020B0604020202020204" pitchFamily="34" charset="0"/>
              </a:rPr>
              <a:t>Saif</a:t>
            </a:r>
            <a:r>
              <a:rPr kumimoji="0" lang="en-US" altLang="en-US" sz="1800" b="0" i="0" u="none" strike="noStrike" cap="none" normalizeH="0" baseline="0" dirty="0">
                <a:ln>
                  <a:noFill/>
                </a:ln>
                <a:solidFill>
                  <a:schemeClr val="tx1"/>
                </a:solidFill>
                <a:effectLst/>
                <a:latin typeface="Arial" panose="020B0604020202020204" pitchFamily="34" charset="0"/>
              </a:rPr>
              <a:t> YM, et al. The global One Health paradigm: challenges and opportunities for tackling infectious diseases at the human, animal, and environment interface in low-resource settings. </a:t>
            </a:r>
            <a:r>
              <a:rPr kumimoji="0" lang="en-US" altLang="en-US" sz="1800" b="0" i="0" u="none" strike="noStrike" cap="none" normalizeH="0" baseline="0" dirty="0" err="1">
                <a:ln>
                  <a:noFill/>
                </a:ln>
                <a:solidFill>
                  <a:schemeClr val="tx1"/>
                </a:solidFill>
                <a:effectLst/>
                <a:latin typeface="Arial" panose="020B0604020202020204" pitchFamily="34" charset="0"/>
              </a:rPr>
              <a:t>PLoS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Negl</a:t>
            </a:r>
            <a:r>
              <a:rPr kumimoji="0" lang="en-US" altLang="en-US" sz="1800" b="0" i="0" u="none" strike="noStrike" cap="none" normalizeH="0" baseline="0" dirty="0">
                <a:ln>
                  <a:noFill/>
                </a:ln>
                <a:solidFill>
                  <a:schemeClr val="tx1"/>
                </a:solidFill>
                <a:effectLst/>
                <a:latin typeface="Arial" panose="020B0604020202020204" pitchFamily="34" charset="0"/>
              </a:rPr>
              <a:t> Trop Dis. 2014 Nov 13;8(11):e3257. 10.1371/journal.pntd.0003257.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Taylor LH, Latham SM, </a:t>
            </a:r>
            <a:r>
              <a:rPr kumimoji="0" lang="en-US" altLang="en-US" sz="1800" b="0" i="0" u="none" strike="noStrike" cap="none" normalizeH="0" baseline="0" dirty="0" err="1">
                <a:ln>
                  <a:noFill/>
                </a:ln>
                <a:solidFill>
                  <a:schemeClr val="tx1"/>
                </a:solidFill>
                <a:effectLst/>
                <a:latin typeface="Arial" panose="020B0604020202020204" pitchFamily="34" charset="0"/>
              </a:rPr>
              <a:t>Woolhouse</a:t>
            </a:r>
            <a:r>
              <a:rPr kumimoji="0" lang="en-US" altLang="en-US" sz="1800" b="0" i="0" u="none" strike="noStrike" cap="none" normalizeH="0" baseline="0" dirty="0">
                <a:ln>
                  <a:noFill/>
                </a:ln>
                <a:solidFill>
                  <a:schemeClr val="tx1"/>
                </a:solidFill>
                <a:effectLst/>
                <a:latin typeface="Arial" panose="020B0604020202020204" pitchFamily="34" charset="0"/>
              </a:rPr>
              <a:t> ME. Risk factors for human disease emergence. </a:t>
            </a:r>
            <a:r>
              <a:rPr kumimoji="0" lang="en-US" altLang="en-US" sz="1800" b="0" i="0" u="none" strike="noStrike" cap="none" normalizeH="0" baseline="0" dirty="0" err="1">
                <a:ln>
                  <a:noFill/>
                </a:ln>
                <a:solidFill>
                  <a:schemeClr val="tx1"/>
                </a:solidFill>
                <a:effectLst/>
                <a:latin typeface="Arial" panose="020B0604020202020204" pitchFamily="34" charset="0"/>
              </a:rPr>
              <a:t>Philos</a:t>
            </a:r>
            <a:r>
              <a:rPr kumimoji="0" lang="en-US" altLang="en-US" sz="1800" b="0" i="0" u="none" strike="noStrike" cap="none" normalizeH="0" baseline="0" dirty="0">
                <a:ln>
                  <a:noFill/>
                </a:ln>
                <a:solidFill>
                  <a:schemeClr val="tx1"/>
                </a:solidFill>
                <a:effectLst/>
                <a:latin typeface="Arial" panose="020B0604020202020204" pitchFamily="34" charset="0"/>
              </a:rPr>
              <a:t> Trans R Soc </a:t>
            </a:r>
            <a:r>
              <a:rPr kumimoji="0" lang="en-US" altLang="en-US" sz="1800" b="0" i="0" u="none" strike="noStrike" cap="none" normalizeH="0" baseline="0" dirty="0" err="1">
                <a:ln>
                  <a:noFill/>
                </a:ln>
                <a:solidFill>
                  <a:schemeClr val="tx1"/>
                </a:solidFill>
                <a:effectLst/>
                <a:latin typeface="Arial" panose="020B0604020202020204" pitchFamily="34" charset="0"/>
              </a:rPr>
              <a:t>Lond</a:t>
            </a:r>
            <a:r>
              <a:rPr kumimoji="0" lang="en-US" altLang="en-US" sz="1800" b="0" i="0" u="none" strike="noStrike" cap="none" normalizeH="0" baseline="0" dirty="0">
                <a:ln>
                  <a:noFill/>
                </a:ln>
                <a:solidFill>
                  <a:schemeClr val="tx1"/>
                </a:solidFill>
                <a:effectLst/>
                <a:latin typeface="Arial" panose="020B0604020202020204" pitchFamily="34" charset="0"/>
              </a:rPr>
              <a:t> B. 2001 Jul 29;356(1411):983-9. 10.1098/rstb.2001.0888.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Berrian</a:t>
            </a:r>
            <a:r>
              <a:rPr kumimoji="0" lang="en-US" altLang="en-US" sz="1800" b="0" i="0" u="none" strike="noStrike" cap="none" normalizeH="0" baseline="0" dirty="0">
                <a:ln>
                  <a:noFill/>
                </a:ln>
                <a:solidFill>
                  <a:schemeClr val="tx1"/>
                </a:solidFill>
                <a:effectLst/>
                <a:latin typeface="Arial" panose="020B0604020202020204" pitchFamily="34" charset="0"/>
              </a:rPr>
              <a:t> AM, Martínez-López B, Quan V, Conrad PA, van Rooyen J, Simpson GJG, et al. Risk factors for bacterial zoonotic pathogens in acutely febrile patients in Mpumalanga Province, South Africa. Zoonoses Public Health. 2019 Aug;66(5):458-469. 10.1111/zph.12577.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Venter M, </a:t>
            </a:r>
            <a:r>
              <a:rPr kumimoji="0" lang="en-US" altLang="en-US" sz="1800" b="0" i="0" u="none" strike="noStrike" cap="none" normalizeH="0" baseline="0" dirty="0" err="1">
                <a:ln>
                  <a:noFill/>
                </a:ln>
                <a:solidFill>
                  <a:schemeClr val="tx1"/>
                </a:solidFill>
                <a:effectLst/>
                <a:latin typeface="Arial" panose="020B0604020202020204" pitchFamily="34" charset="0"/>
              </a:rPr>
              <a:t>Treurnicht</a:t>
            </a:r>
            <a:r>
              <a:rPr kumimoji="0" lang="en-US" altLang="en-US" sz="1800" b="0" i="0" u="none" strike="noStrike" cap="none" normalizeH="0" baseline="0" dirty="0">
                <a:ln>
                  <a:noFill/>
                </a:ln>
                <a:solidFill>
                  <a:schemeClr val="tx1"/>
                </a:solidFill>
                <a:effectLst/>
                <a:latin typeface="Arial" panose="020B0604020202020204" pitchFamily="34" charset="0"/>
              </a:rPr>
              <a:t> FK, Buys A, </a:t>
            </a:r>
            <a:r>
              <a:rPr kumimoji="0" lang="en-US" altLang="en-US" sz="1800" b="0" i="0" u="none" strike="noStrike" cap="none" normalizeH="0" baseline="0" dirty="0" err="1">
                <a:ln>
                  <a:noFill/>
                </a:ln>
                <a:solidFill>
                  <a:schemeClr val="tx1"/>
                </a:solidFill>
                <a:effectLst/>
                <a:latin typeface="Arial" panose="020B0604020202020204" pitchFamily="34" charset="0"/>
              </a:rPr>
              <a:t>Tempia</a:t>
            </a:r>
            <a:r>
              <a:rPr kumimoji="0" lang="en-US" altLang="en-US" sz="1800" b="0" i="0" u="none" strike="noStrike" cap="none" normalizeH="0" baseline="0" dirty="0">
                <a:ln>
                  <a:noFill/>
                </a:ln>
                <a:solidFill>
                  <a:schemeClr val="tx1"/>
                </a:solidFill>
                <a:effectLst/>
                <a:latin typeface="Arial" panose="020B0604020202020204" pitchFamily="34" charset="0"/>
              </a:rPr>
              <a:t> S, </a:t>
            </a:r>
            <a:r>
              <a:rPr kumimoji="0" lang="en-US" altLang="en-US" sz="1800" b="0" i="0" u="none" strike="noStrike" cap="none" normalizeH="0" baseline="0" dirty="0" err="1">
                <a:ln>
                  <a:noFill/>
                </a:ln>
                <a:solidFill>
                  <a:schemeClr val="tx1"/>
                </a:solidFill>
                <a:effectLst/>
                <a:latin typeface="Arial" panose="020B0604020202020204" pitchFamily="34" charset="0"/>
              </a:rPr>
              <a:t>Samudzi</a:t>
            </a:r>
            <a:r>
              <a:rPr kumimoji="0" lang="en-US" altLang="en-US" sz="1800" b="0" i="0" u="none" strike="noStrike" cap="none" normalizeH="0" baseline="0" dirty="0">
                <a:ln>
                  <a:noFill/>
                </a:ln>
                <a:solidFill>
                  <a:schemeClr val="tx1"/>
                </a:solidFill>
                <a:effectLst/>
                <a:latin typeface="Arial" panose="020B0604020202020204" pitchFamily="34" charset="0"/>
              </a:rPr>
              <a:t> R, </a:t>
            </a:r>
            <a:r>
              <a:rPr kumimoji="0" lang="en-US" altLang="en-US" sz="1800" b="0" i="0" u="none" strike="noStrike" cap="none" normalizeH="0" baseline="0" dirty="0" err="1">
                <a:ln>
                  <a:noFill/>
                </a:ln>
                <a:solidFill>
                  <a:schemeClr val="tx1"/>
                </a:solidFill>
                <a:effectLst/>
                <a:latin typeface="Arial" panose="020B0604020202020204" pitchFamily="34" charset="0"/>
              </a:rPr>
              <a:t>McAnerney</a:t>
            </a:r>
            <a:r>
              <a:rPr kumimoji="0" lang="en-US" altLang="en-US" sz="1800" b="0" i="0" u="none" strike="noStrike" cap="none" normalizeH="0" baseline="0" dirty="0">
                <a:ln>
                  <a:noFill/>
                </a:ln>
                <a:solidFill>
                  <a:schemeClr val="tx1"/>
                </a:solidFill>
                <a:effectLst/>
                <a:latin typeface="Arial" panose="020B0604020202020204" pitchFamily="34" charset="0"/>
              </a:rPr>
              <a:t> J, et al. Risk of human infections with highly pathogenic H5N2 and low pathogenic H7N1 avian influenza strains during outbreaks in ostriches in South Africa. J Infect Dis. 2017 Sep 15;216(Suppl 4):S512-S519. 10.1093/</a:t>
            </a:r>
            <a:r>
              <a:rPr kumimoji="0" lang="en-US" altLang="en-US" sz="1800" b="0" i="0" u="none" strike="noStrike" cap="none" normalizeH="0" baseline="0" dirty="0" err="1">
                <a:ln>
                  <a:noFill/>
                </a:ln>
                <a:solidFill>
                  <a:schemeClr val="tx1"/>
                </a:solidFill>
                <a:effectLst/>
                <a:latin typeface="Arial" panose="020B0604020202020204" pitchFamily="34" charset="0"/>
              </a:rPr>
              <a:t>infdis</a:t>
            </a:r>
            <a:r>
              <a:rPr kumimoji="0" lang="en-US" altLang="en-US" sz="1800" b="0" i="0" u="none" strike="noStrike" cap="none" normalizeH="0" baseline="0" dirty="0">
                <a:ln>
                  <a:noFill/>
                </a:ln>
                <a:solidFill>
                  <a:schemeClr val="tx1"/>
                </a:solidFill>
                <a:effectLst/>
                <a:latin typeface="Arial" panose="020B0604020202020204" pitchFamily="34" charset="0"/>
              </a:rPr>
              <a:t>/jix018.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Abolnik</a:t>
            </a:r>
            <a:r>
              <a:rPr kumimoji="0" lang="en-US" altLang="en-US" sz="1800" b="0" i="0" u="none" strike="noStrike" cap="none" normalizeH="0" baseline="0" dirty="0">
                <a:ln>
                  <a:noFill/>
                </a:ln>
                <a:solidFill>
                  <a:schemeClr val="tx1"/>
                </a:solidFill>
                <a:effectLst/>
                <a:latin typeface="Arial" panose="020B0604020202020204" pitchFamily="34" charset="0"/>
              </a:rPr>
              <a:t> C, Olivier A, Reynolds C, Henry D, Cumming G, </a:t>
            </a:r>
            <a:r>
              <a:rPr kumimoji="0" lang="en-US" altLang="en-US" sz="1800" b="0" i="0" u="none" strike="noStrike" cap="none" normalizeH="0" baseline="0" dirty="0" err="1">
                <a:ln>
                  <a:noFill/>
                </a:ln>
                <a:solidFill>
                  <a:schemeClr val="tx1"/>
                </a:solidFill>
                <a:effectLst/>
                <a:latin typeface="Arial" panose="020B0604020202020204" pitchFamily="34" charset="0"/>
              </a:rPr>
              <a:t>Rauff</a:t>
            </a:r>
            <a:r>
              <a:rPr kumimoji="0" lang="en-US" altLang="en-US" sz="1800" b="0" i="0" u="none" strike="noStrike" cap="none" normalizeH="0" baseline="0" dirty="0">
                <a:ln>
                  <a:noFill/>
                </a:ln>
                <a:solidFill>
                  <a:schemeClr val="tx1"/>
                </a:solidFill>
                <a:effectLst/>
                <a:latin typeface="Arial" panose="020B0604020202020204" pitchFamily="34" charset="0"/>
              </a:rPr>
              <a:t> D, et al. Susceptibility and status of avian influenza in ostriches. Avian Dis. 2016 May;60(1 Suppl):286-95. 10.1637/11110-042815-Reg.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Blumberg L, de Jong G, Thomas J, Archer BN, </a:t>
            </a:r>
            <a:r>
              <a:rPr kumimoji="0" lang="en-US" altLang="en-US" sz="1800" b="0" i="0" u="none" strike="noStrike" cap="none" normalizeH="0" baseline="0" dirty="0" err="1">
                <a:ln>
                  <a:noFill/>
                </a:ln>
                <a:solidFill>
                  <a:schemeClr val="tx1"/>
                </a:solidFill>
                <a:effectLst/>
                <a:latin typeface="Arial" panose="020B0604020202020204" pitchFamily="34" charset="0"/>
              </a:rPr>
              <a:t>Cengimbo</a:t>
            </a:r>
            <a:r>
              <a:rPr kumimoji="0" lang="en-US" altLang="en-US" sz="1800" b="0" i="0" u="none" strike="noStrike" cap="none" normalizeH="0" baseline="0" dirty="0">
                <a:ln>
                  <a:noFill/>
                </a:ln>
                <a:solidFill>
                  <a:schemeClr val="tx1"/>
                </a:solidFill>
                <a:effectLst/>
                <a:latin typeface="Arial" panose="020B0604020202020204" pitchFamily="34" charset="0"/>
              </a:rPr>
              <a:t> A, Cohen C. Outbreaks in South Africa 2004–2011, the Outbreak Response Unit of the NICD, and the vision of an inspired leader. S </a:t>
            </a:r>
            <a:r>
              <a:rPr kumimoji="0" lang="en-US" altLang="en-US" sz="1800" b="0" i="0" u="none" strike="noStrike" cap="none" normalizeH="0" baseline="0" dirty="0" err="1">
                <a:ln>
                  <a:noFill/>
                </a:ln>
                <a:solidFill>
                  <a:schemeClr val="tx1"/>
                </a:solidFill>
                <a:effectLst/>
                <a:latin typeface="Arial" panose="020B0604020202020204" pitchFamily="34" charset="0"/>
              </a:rPr>
              <a:t>Afr</a:t>
            </a:r>
            <a:r>
              <a:rPr kumimoji="0" lang="en-US" altLang="en-US" sz="1800" b="0" i="0" u="none" strike="noStrike" cap="none" normalizeH="0" baseline="0" dirty="0">
                <a:ln>
                  <a:noFill/>
                </a:ln>
                <a:solidFill>
                  <a:schemeClr val="tx1"/>
                </a:solidFill>
                <a:effectLst/>
                <a:latin typeface="Arial" panose="020B0604020202020204" pitchFamily="34" charset="0"/>
              </a:rPr>
              <a:t> J Epidemiol Infect. 2011;26(4):195-197. 10.1080/10158782.2011.11441450.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Food and Agriculture Organization of the United Nations, World </a:t>
            </a:r>
            <a:r>
              <a:rPr kumimoji="0" lang="en-US" altLang="en-US" sz="1800" b="0" i="0" u="none" strike="noStrike" cap="none" normalizeH="0" baseline="0" dirty="0" err="1">
                <a:ln>
                  <a:noFill/>
                </a:ln>
                <a:solidFill>
                  <a:schemeClr val="tx1"/>
                </a:solidFill>
                <a:effectLst/>
                <a:latin typeface="Arial" panose="020B0604020202020204" pitchFamily="34" charset="0"/>
              </a:rPr>
              <a:t>Organisation</a:t>
            </a:r>
            <a:r>
              <a:rPr kumimoji="0" lang="en-US" altLang="en-US" sz="1800" b="0" i="0" u="none" strike="noStrike" cap="none" normalizeH="0" baseline="0" dirty="0">
                <a:ln>
                  <a:noFill/>
                </a:ln>
                <a:solidFill>
                  <a:schemeClr val="tx1"/>
                </a:solidFill>
                <a:effectLst/>
                <a:latin typeface="Arial" panose="020B0604020202020204" pitchFamily="34" charset="0"/>
              </a:rPr>
              <a:t> for Animal Health, World Health Organization. Taking a multisectoral, One Health approach: a tripartite guide to addressing zoonotic diseases in countries [Internet]. Geneva: WHO; 2019 [cited 2025 Sep 7]. Available from: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https://www.who.int/publications/i/item/9789241514934</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National Institute for Communicable Diseases. Communicable Diseases Communiqué: Zoonotic and vector-borne diseases update [Internet]. Johannesburg: NICD; 2022 [cited 2025 Sep 7]. Available from: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https://www.nicd.ac.za/wp-content/uploads/2022/10/ZOONOTIC-AND-VECTOR-BORNE-DISEASES.pdf</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World Health Organization. Response preparedness for zoonotic disease outbreaks using a One-Health approach (</a:t>
            </a:r>
            <a:r>
              <a:rPr kumimoji="0" lang="en-US" altLang="en-US" sz="1800" b="0" i="0" u="none" strike="noStrike" cap="none" normalizeH="0" baseline="0" dirty="0" err="1">
                <a:ln>
                  <a:noFill/>
                </a:ln>
                <a:solidFill>
                  <a:schemeClr val="tx1"/>
                </a:solidFill>
                <a:effectLst/>
                <a:latin typeface="Arial" panose="020B0604020202020204" pitchFamily="34" charset="0"/>
              </a:rPr>
              <a:t>OpenWHO</a:t>
            </a:r>
            <a:r>
              <a:rPr kumimoji="0" lang="en-US" altLang="en-US" sz="1800" b="0" i="0" u="none" strike="noStrike" cap="none" normalizeH="0" baseline="0" dirty="0">
                <a:ln>
                  <a:noFill/>
                </a:ln>
                <a:solidFill>
                  <a:schemeClr val="tx1"/>
                </a:solidFill>
                <a:effectLst/>
                <a:latin typeface="Arial" panose="020B0604020202020204" pitchFamily="34" charset="0"/>
              </a:rPr>
              <a:t> course) [Internet]. Geneva: WHO; [cited 2025 Sep 7]. Available from: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https://openwho.org/courses/reprep-zoonotic-outbreaks</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29118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26463" flipH="1" flipV="1">
            <a:off x="-4582882" y="-4376501"/>
            <a:ext cx="16425903" cy="13349780"/>
          </a:xfrm>
          <a:custGeom>
            <a:avLst/>
            <a:gdLst/>
            <a:ahLst/>
            <a:cxnLst/>
            <a:rect l="l" t="t" r="r" b="b"/>
            <a:pathLst>
              <a:path w="16425903" h="13349780">
                <a:moveTo>
                  <a:pt x="16425904" y="13349779"/>
                </a:moveTo>
                <a:lnTo>
                  <a:pt x="0" y="13349779"/>
                </a:lnTo>
                <a:lnTo>
                  <a:pt x="0" y="0"/>
                </a:lnTo>
                <a:lnTo>
                  <a:pt x="16425904" y="0"/>
                </a:lnTo>
                <a:lnTo>
                  <a:pt x="16425904" y="13349779"/>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4" name="TextBox 4"/>
          <p:cNvSpPr txBox="1"/>
          <p:nvPr/>
        </p:nvSpPr>
        <p:spPr>
          <a:xfrm>
            <a:off x="7673538" y="5101689"/>
            <a:ext cx="9585762" cy="1562198"/>
          </a:xfrm>
          <a:prstGeom prst="rect">
            <a:avLst/>
          </a:prstGeom>
        </p:spPr>
        <p:txBody>
          <a:bodyPr lIns="0" tIns="0" rIns="0" bIns="0" rtlCol="0" anchor="t">
            <a:spAutoFit/>
          </a:bodyPr>
          <a:lstStyle/>
          <a:p>
            <a:pPr algn="r">
              <a:lnSpc>
                <a:spcPts val="11722"/>
              </a:lnSpc>
            </a:pPr>
            <a:r>
              <a:rPr lang="en-US" sz="11841">
                <a:solidFill>
                  <a:srgbClr val="A6CE39"/>
                </a:solidFill>
                <a:latin typeface="Hammersmith One"/>
              </a:rPr>
              <a:t>Thank You</a:t>
            </a:r>
          </a:p>
        </p:txBody>
      </p:sp>
      <p:sp>
        <p:nvSpPr>
          <p:cNvPr id="5" name="Freeform 5"/>
          <p:cNvSpPr/>
          <p:nvPr/>
        </p:nvSpPr>
        <p:spPr>
          <a:xfrm>
            <a:off x="15330046" y="488151"/>
            <a:ext cx="2571041" cy="790982"/>
          </a:xfrm>
          <a:custGeom>
            <a:avLst/>
            <a:gdLst/>
            <a:ahLst/>
            <a:cxnLst/>
            <a:rect l="l" t="t" r="r" b="b"/>
            <a:pathLst>
              <a:path w="2571041" h="790982">
                <a:moveTo>
                  <a:pt x="0" y="0"/>
                </a:moveTo>
                <a:lnTo>
                  <a:pt x="2571040" y="0"/>
                </a:lnTo>
                <a:lnTo>
                  <a:pt x="2571040" y="790982"/>
                </a:lnTo>
                <a:lnTo>
                  <a:pt x="0" y="7909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grpSp>
        <p:nvGrpSpPr>
          <p:cNvPr id="6" name="Group 6"/>
          <p:cNvGrpSpPr/>
          <p:nvPr/>
        </p:nvGrpSpPr>
        <p:grpSpPr>
          <a:xfrm>
            <a:off x="-77782" y="9228772"/>
            <a:ext cx="18466555" cy="402631"/>
            <a:chOff x="0" y="0"/>
            <a:chExt cx="4863619" cy="106043"/>
          </a:xfrm>
        </p:grpSpPr>
        <p:sp>
          <p:nvSpPr>
            <p:cNvPr id="7" name="Freeform 7"/>
            <p:cNvSpPr/>
            <p:nvPr/>
          </p:nvSpPr>
          <p:spPr>
            <a:xfrm>
              <a:off x="0" y="0"/>
              <a:ext cx="4863619" cy="106043"/>
            </a:xfrm>
            <a:custGeom>
              <a:avLst/>
              <a:gdLst/>
              <a:ahLst/>
              <a:cxnLst/>
              <a:rect l="l" t="t" r="r" b="b"/>
              <a:pathLst>
                <a:path w="4863619" h="106043">
                  <a:moveTo>
                    <a:pt x="0" y="0"/>
                  </a:moveTo>
                  <a:lnTo>
                    <a:pt x="4863619" y="0"/>
                  </a:lnTo>
                  <a:lnTo>
                    <a:pt x="4863619" y="106043"/>
                  </a:lnTo>
                  <a:lnTo>
                    <a:pt x="0" y="106043"/>
                  </a:lnTo>
                  <a:close/>
                </a:path>
              </a:pathLst>
            </a:custGeom>
            <a:solidFill>
              <a:srgbClr val="A6CE39"/>
            </a:solidFill>
          </p:spPr>
          <p:txBody>
            <a:bodyPr/>
            <a:lstStyle/>
            <a:p>
              <a:endParaRPr lang="en-ZA"/>
            </a:p>
          </p:txBody>
        </p:sp>
        <p:sp>
          <p:nvSpPr>
            <p:cNvPr id="8" name="TextBox 8"/>
            <p:cNvSpPr txBox="1"/>
            <p:nvPr/>
          </p:nvSpPr>
          <p:spPr>
            <a:xfrm>
              <a:off x="0" y="-76200"/>
              <a:ext cx="4863619" cy="182243"/>
            </a:xfrm>
            <a:prstGeom prst="rect">
              <a:avLst/>
            </a:prstGeom>
          </p:spPr>
          <p:txBody>
            <a:bodyPr lIns="50800" tIns="50800" rIns="50800" bIns="50800" rtlCol="0" anchor="ctr"/>
            <a:lstStyle/>
            <a:p>
              <a:pPr algn="ctr">
                <a:lnSpc>
                  <a:spcPts val="3360"/>
                </a:lnSpc>
              </a:pPr>
              <a:endParaRPr/>
            </a:p>
          </p:txBody>
        </p:sp>
      </p:grpSp>
      <p:grpSp>
        <p:nvGrpSpPr>
          <p:cNvPr id="14" name="Group 13">
            <a:extLst>
              <a:ext uri="{FF2B5EF4-FFF2-40B4-BE49-F238E27FC236}">
                <a16:creationId xmlns:a16="http://schemas.microsoft.com/office/drawing/2014/main" id="{BAB9CC03-97C6-47AE-B207-69BA07C4D94B}"/>
              </a:ext>
            </a:extLst>
          </p:cNvPr>
          <p:cNvGrpSpPr/>
          <p:nvPr/>
        </p:nvGrpSpPr>
        <p:grpSpPr>
          <a:xfrm>
            <a:off x="-77782" y="4346623"/>
            <a:ext cx="5833111" cy="4948830"/>
            <a:chOff x="304801" y="4655070"/>
            <a:chExt cx="5833111" cy="4948830"/>
          </a:xfrm>
        </p:grpSpPr>
        <p:grpSp>
          <p:nvGrpSpPr>
            <p:cNvPr id="10" name="Group 11">
              <a:extLst>
                <a:ext uri="{FF2B5EF4-FFF2-40B4-BE49-F238E27FC236}">
                  <a16:creationId xmlns:a16="http://schemas.microsoft.com/office/drawing/2014/main" id="{63CC41CA-03A7-4AE0-B7D7-1DBF8024809B}"/>
                </a:ext>
              </a:extLst>
            </p:cNvPr>
            <p:cNvGrpSpPr/>
            <p:nvPr/>
          </p:nvGrpSpPr>
          <p:grpSpPr>
            <a:xfrm rot="16200000">
              <a:off x="746942" y="4212929"/>
              <a:ext cx="4948830" cy="5833111"/>
              <a:chOff x="0" y="0"/>
              <a:chExt cx="1602982" cy="2247203"/>
            </a:xfrm>
          </p:grpSpPr>
          <p:sp>
            <p:nvSpPr>
              <p:cNvPr id="11" name="Freeform 12">
                <a:extLst>
                  <a:ext uri="{FF2B5EF4-FFF2-40B4-BE49-F238E27FC236}">
                    <a16:creationId xmlns:a16="http://schemas.microsoft.com/office/drawing/2014/main" id="{63B352B7-2AF2-4191-B716-9563022DCF5D}"/>
                  </a:ext>
                </a:extLst>
              </p:cNvPr>
              <p:cNvSpPr/>
              <p:nvPr/>
            </p:nvSpPr>
            <p:spPr>
              <a:xfrm>
                <a:off x="0" y="0"/>
                <a:ext cx="1602982" cy="2247203"/>
              </a:xfrm>
              <a:custGeom>
                <a:avLst/>
                <a:gdLst/>
                <a:ahLst/>
                <a:cxnLst/>
                <a:rect l="l" t="t" r="r" b="b"/>
                <a:pathLst>
                  <a:path w="1602982" h="2247203">
                    <a:moveTo>
                      <a:pt x="64873" y="0"/>
                    </a:moveTo>
                    <a:lnTo>
                      <a:pt x="1538109" y="0"/>
                    </a:lnTo>
                    <a:cubicBezTo>
                      <a:pt x="1573938" y="0"/>
                      <a:pt x="1602982" y="29045"/>
                      <a:pt x="1602982" y="64873"/>
                    </a:cubicBezTo>
                    <a:lnTo>
                      <a:pt x="1602982" y="2182330"/>
                    </a:lnTo>
                    <a:cubicBezTo>
                      <a:pt x="1602982" y="2199535"/>
                      <a:pt x="1596147" y="2216036"/>
                      <a:pt x="1583981" y="2228202"/>
                    </a:cubicBezTo>
                    <a:cubicBezTo>
                      <a:pt x="1571815" y="2240368"/>
                      <a:pt x="1555315" y="2247203"/>
                      <a:pt x="1538109" y="2247203"/>
                    </a:cubicBezTo>
                    <a:lnTo>
                      <a:pt x="64873" y="2247203"/>
                    </a:lnTo>
                    <a:cubicBezTo>
                      <a:pt x="29045" y="2247203"/>
                      <a:pt x="0" y="2218158"/>
                      <a:pt x="0" y="2182330"/>
                    </a:cubicBezTo>
                    <a:lnTo>
                      <a:pt x="0" y="64873"/>
                    </a:lnTo>
                    <a:cubicBezTo>
                      <a:pt x="0" y="47668"/>
                      <a:pt x="6835" y="31167"/>
                      <a:pt x="19001" y="19001"/>
                    </a:cubicBezTo>
                    <a:cubicBezTo>
                      <a:pt x="31167" y="6835"/>
                      <a:pt x="47668" y="0"/>
                      <a:pt x="64873" y="0"/>
                    </a:cubicBezTo>
                    <a:close/>
                  </a:path>
                </a:pathLst>
              </a:custGeom>
              <a:solidFill>
                <a:srgbClr val="A6CE39"/>
              </a:solidFill>
            </p:spPr>
            <p:txBody>
              <a:bodyPr/>
              <a:lstStyle/>
              <a:p>
                <a:endParaRPr lang="en-ZA"/>
              </a:p>
            </p:txBody>
          </p:sp>
          <p:sp>
            <p:nvSpPr>
              <p:cNvPr id="12" name="TextBox 13">
                <a:extLst>
                  <a:ext uri="{FF2B5EF4-FFF2-40B4-BE49-F238E27FC236}">
                    <a16:creationId xmlns:a16="http://schemas.microsoft.com/office/drawing/2014/main" id="{F11F84A5-4F5F-48D6-AC81-22461AB2234D}"/>
                  </a:ext>
                </a:extLst>
              </p:cNvPr>
              <p:cNvSpPr txBox="1"/>
              <p:nvPr/>
            </p:nvSpPr>
            <p:spPr>
              <a:xfrm>
                <a:off x="0" y="-76200"/>
                <a:ext cx="1602982" cy="2323403"/>
              </a:xfrm>
              <a:prstGeom prst="rect">
                <a:avLst/>
              </a:prstGeom>
            </p:spPr>
            <p:txBody>
              <a:bodyPr lIns="50800" tIns="50800" rIns="50800" bIns="50800" rtlCol="0" anchor="ctr"/>
              <a:lstStyle/>
              <a:p>
                <a:pPr algn="ctr">
                  <a:lnSpc>
                    <a:spcPts val="3360"/>
                  </a:lnSpc>
                </a:pPr>
                <a:endParaRPr/>
              </a:p>
            </p:txBody>
          </p:sp>
        </p:grpSp>
        <p:sp>
          <p:nvSpPr>
            <p:cNvPr id="13" name="TextBox 12">
              <a:extLst>
                <a:ext uri="{FF2B5EF4-FFF2-40B4-BE49-F238E27FC236}">
                  <a16:creationId xmlns:a16="http://schemas.microsoft.com/office/drawing/2014/main" id="{5D8485AA-3655-4F57-A72C-8BCEE09BC49E}"/>
                </a:ext>
              </a:extLst>
            </p:cNvPr>
            <p:cNvSpPr txBox="1"/>
            <p:nvPr/>
          </p:nvSpPr>
          <p:spPr>
            <a:xfrm>
              <a:off x="611183" y="5566901"/>
              <a:ext cx="4707022" cy="3970318"/>
            </a:xfrm>
            <a:prstGeom prst="rect">
              <a:avLst/>
            </a:prstGeom>
            <a:noFill/>
          </p:spPr>
          <p:txBody>
            <a:bodyPr wrap="square" rtlCol="0">
              <a:spAutoFit/>
            </a:bodyPr>
            <a:lstStyle/>
            <a:p>
              <a:r>
                <a:rPr lang="en-ZA" sz="3600" dirty="0">
                  <a:solidFill>
                    <a:schemeClr val="bg1"/>
                  </a:solidFill>
                </a:rPr>
                <a:t>NICD Hotline (for health professionals): </a:t>
              </a:r>
            </a:p>
            <a:p>
              <a:r>
                <a:rPr lang="en-ZA" sz="3600" dirty="0">
                  <a:solidFill>
                    <a:schemeClr val="bg1"/>
                  </a:solidFill>
                </a:rPr>
                <a:t>0800 212 552</a:t>
              </a:r>
            </a:p>
            <a:p>
              <a:endParaRPr lang="en-ZA" sz="3600" dirty="0">
                <a:solidFill>
                  <a:schemeClr val="bg1"/>
                </a:solidFill>
              </a:endParaRPr>
            </a:p>
            <a:p>
              <a:r>
                <a:rPr lang="en-ZA" sz="3600" dirty="0">
                  <a:solidFill>
                    <a:schemeClr val="bg1"/>
                  </a:solidFill>
                </a:rPr>
                <a:t>Email:</a:t>
              </a:r>
            </a:p>
            <a:p>
              <a:r>
                <a:rPr lang="en-ZA" sz="3600" dirty="0">
                  <a:solidFill>
                    <a:schemeClr val="bg1"/>
                  </a:solidFill>
                </a:rPr>
                <a:t>outbreak@nicd.ac.za</a:t>
              </a:r>
            </a:p>
            <a:p>
              <a:endParaRPr lang="en-ZA" sz="3600" dirty="0">
                <a:solidFill>
                  <a:schemeClr val="bg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6503" y="2503108"/>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636503" y="1038225"/>
            <a:ext cx="7388126" cy="1359346"/>
          </a:xfrm>
          <a:prstGeom prst="rect">
            <a:avLst/>
          </a:prstGeom>
        </p:spPr>
        <p:txBody>
          <a:bodyPr lIns="0" tIns="0" rIns="0" bIns="0" rtlCol="0" anchor="t">
            <a:spAutoFit/>
          </a:bodyPr>
          <a:lstStyle/>
          <a:p>
            <a:pPr algn="l">
              <a:lnSpc>
                <a:spcPts val="10580"/>
              </a:lnSpc>
            </a:pPr>
            <a:r>
              <a:rPr lang="en-US" sz="10687" dirty="0">
                <a:solidFill>
                  <a:srgbClr val="000000"/>
                </a:solidFill>
                <a:latin typeface="Arial Bold"/>
              </a:rPr>
              <a:t>Overview</a:t>
            </a:r>
          </a:p>
        </p:txBody>
      </p:sp>
      <p:grpSp>
        <p:nvGrpSpPr>
          <p:cNvPr id="6" name="Group 6"/>
          <p:cNvGrpSpPr/>
          <p:nvPr/>
        </p:nvGrpSpPr>
        <p:grpSpPr>
          <a:xfrm>
            <a:off x="-77782" y="9228772"/>
            <a:ext cx="3813380" cy="402631"/>
            <a:chOff x="0" y="0"/>
            <a:chExt cx="1004347" cy="106043"/>
          </a:xfrm>
        </p:grpSpPr>
        <p:sp>
          <p:nvSpPr>
            <p:cNvPr id="7" name="Freeform 7"/>
            <p:cNvSpPr/>
            <p:nvPr/>
          </p:nvSpPr>
          <p:spPr>
            <a:xfrm>
              <a:off x="0" y="0"/>
              <a:ext cx="1004347" cy="106043"/>
            </a:xfrm>
            <a:custGeom>
              <a:avLst/>
              <a:gdLst/>
              <a:ahLst/>
              <a:cxnLst/>
              <a:rect l="l" t="t" r="r" b="b"/>
              <a:pathLst>
                <a:path w="1004347" h="106043">
                  <a:moveTo>
                    <a:pt x="0" y="0"/>
                  </a:moveTo>
                  <a:lnTo>
                    <a:pt x="1004347" y="0"/>
                  </a:lnTo>
                  <a:lnTo>
                    <a:pt x="1004347" y="106043"/>
                  </a:lnTo>
                  <a:lnTo>
                    <a:pt x="0" y="106043"/>
                  </a:lnTo>
                  <a:close/>
                </a:path>
              </a:pathLst>
            </a:custGeom>
            <a:solidFill>
              <a:srgbClr val="A6CE39"/>
            </a:solidFill>
          </p:spPr>
          <p:txBody>
            <a:bodyPr/>
            <a:lstStyle/>
            <a:p>
              <a:endParaRPr lang="en-ZA"/>
            </a:p>
          </p:txBody>
        </p:sp>
        <p:sp>
          <p:nvSpPr>
            <p:cNvPr id="8" name="TextBox 8"/>
            <p:cNvSpPr txBox="1"/>
            <p:nvPr/>
          </p:nvSpPr>
          <p:spPr>
            <a:xfrm>
              <a:off x="0" y="-76200"/>
              <a:ext cx="1004347" cy="182243"/>
            </a:xfrm>
            <a:prstGeom prst="rect">
              <a:avLst/>
            </a:prstGeom>
          </p:spPr>
          <p:txBody>
            <a:bodyPr lIns="50800" tIns="50800" rIns="50800" bIns="50800" rtlCol="0" anchor="ctr"/>
            <a:lstStyle/>
            <a:p>
              <a:pPr algn="ctr">
                <a:lnSpc>
                  <a:spcPts val="3360"/>
                </a:lnSpc>
              </a:pPr>
              <a:endParaRPr/>
            </a:p>
          </p:txBody>
        </p:sp>
      </p:grpSp>
      <p:sp>
        <p:nvSpPr>
          <p:cNvPr id="10" name="TextBox 9">
            <a:extLst>
              <a:ext uri="{FF2B5EF4-FFF2-40B4-BE49-F238E27FC236}">
                <a16:creationId xmlns:a16="http://schemas.microsoft.com/office/drawing/2014/main" id="{BC718603-F1DE-47DB-8FFD-F89D4379FEA1}"/>
              </a:ext>
            </a:extLst>
          </p:cNvPr>
          <p:cNvSpPr txBox="1"/>
          <p:nvPr/>
        </p:nvSpPr>
        <p:spPr>
          <a:xfrm>
            <a:off x="1066800" y="3573133"/>
            <a:ext cx="16154400" cy="4896853"/>
          </a:xfrm>
          <a:prstGeom prst="rect">
            <a:avLst/>
          </a:prstGeom>
          <a:noFill/>
        </p:spPr>
        <p:txBody>
          <a:bodyPr wrap="square" rtlCol="0">
            <a:spAutoFit/>
          </a:bodyPr>
          <a:lstStyle/>
          <a:p>
            <a:pPr marL="914400" indent="-914400">
              <a:lnSpc>
                <a:spcPct val="150000"/>
              </a:lnSpc>
              <a:buFont typeface="+mj-lt"/>
              <a:buAutoNum type="arabicPeriod"/>
            </a:pPr>
            <a:r>
              <a:rPr lang="en-ZA" sz="4800" dirty="0"/>
              <a:t>Understanding zoonotic diseases</a:t>
            </a:r>
          </a:p>
          <a:p>
            <a:pPr marL="914400" indent="-914400">
              <a:lnSpc>
                <a:spcPct val="150000"/>
              </a:lnSpc>
              <a:buFont typeface="+mj-lt"/>
              <a:buAutoNum type="arabicPeriod"/>
            </a:pPr>
            <a:r>
              <a:rPr lang="en-ZA" sz="4800" dirty="0"/>
              <a:t>Detection of zoonotic disease outbreaks</a:t>
            </a:r>
          </a:p>
          <a:p>
            <a:pPr marL="914400" indent="-914400">
              <a:lnSpc>
                <a:spcPct val="150000"/>
              </a:lnSpc>
              <a:buFont typeface="+mj-lt"/>
              <a:buAutoNum type="arabicPeriod"/>
            </a:pPr>
            <a:r>
              <a:rPr lang="en-ZA" sz="4800" dirty="0"/>
              <a:t> Principles of outbreak investigation</a:t>
            </a:r>
          </a:p>
          <a:p>
            <a:pPr marL="914400" indent="-914400">
              <a:lnSpc>
                <a:spcPct val="150000"/>
              </a:lnSpc>
              <a:buFont typeface="+mj-lt"/>
              <a:buAutoNum type="arabicPeriod"/>
            </a:pPr>
            <a:r>
              <a:rPr lang="en-ZA" sz="4800" dirty="0"/>
              <a:t>Actions taken in outbreak response</a:t>
            </a:r>
          </a:p>
          <a:p>
            <a:pPr marL="285750" indent="-285750">
              <a:lnSpc>
                <a:spcPct val="150000"/>
              </a:lnSpc>
              <a:buFont typeface="Arial" panose="020B0604020202020204" pitchFamily="34" charset="0"/>
              <a:buChar char="•"/>
            </a:pPr>
            <a:endParaRPr lang="en-Z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7D2BBF-1104-46D1-9905-FDCF71952ABC}"/>
              </a:ext>
            </a:extLst>
          </p:cNvPr>
          <p:cNvSpPr txBox="1"/>
          <p:nvPr/>
        </p:nvSpPr>
        <p:spPr>
          <a:xfrm>
            <a:off x="636503" y="3258538"/>
            <a:ext cx="17631444" cy="738664"/>
          </a:xfrm>
          <a:prstGeom prst="rect">
            <a:avLst/>
          </a:prstGeom>
          <a:noFill/>
        </p:spPr>
        <p:txBody>
          <a:bodyPr wrap="square" rtlCol="0">
            <a:spAutoFit/>
          </a:bodyPr>
          <a:lstStyle/>
          <a:p>
            <a:endParaRPr lang="en-GB" sz="2400" dirty="0"/>
          </a:p>
          <a:p>
            <a:endParaRPr lang="en-GB" dirty="0"/>
          </a:p>
        </p:txBody>
      </p:sp>
      <p:graphicFrame>
        <p:nvGraphicFramePr>
          <p:cNvPr id="10" name="Diagram 9">
            <a:extLst>
              <a:ext uri="{FF2B5EF4-FFF2-40B4-BE49-F238E27FC236}">
                <a16:creationId xmlns:a16="http://schemas.microsoft.com/office/drawing/2014/main" id="{A7745AF3-785E-4DC0-A195-FB7542F61B08}"/>
              </a:ext>
            </a:extLst>
          </p:cNvPr>
          <p:cNvGraphicFramePr/>
          <p:nvPr>
            <p:extLst>
              <p:ext uri="{D42A27DB-BD31-4B8C-83A1-F6EECF244321}">
                <p14:modId xmlns:p14="http://schemas.microsoft.com/office/powerpoint/2010/main" val="1448412377"/>
              </p:ext>
            </p:extLst>
          </p:nvPr>
        </p:nvGraphicFramePr>
        <p:xfrm>
          <a:off x="846046" y="-723900"/>
          <a:ext cx="16595907" cy="11010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5">
            <a:extLst>
              <a:ext uri="{FF2B5EF4-FFF2-40B4-BE49-F238E27FC236}">
                <a16:creationId xmlns:a16="http://schemas.microsoft.com/office/drawing/2014/main" id="{566D4ED1-7A52-4808-941D-43A0E2B28437}"/>
              </a:ext>
            </a:extLst>
          </p:cNvPr>
          <p:cNvSpPr txBox="1"/>
          <p:nvPr/>
        </p:nvSpPr>
        <p:spPr>
          <a:xfrm>
            <a:off x="1219200" y="539845"/>
            <a:ext cx="7239000" cy="2718693"/>
          </a:xfrm>
          <a:prstGeom prst="rect">
            <a:avLst/>
          </a:prstGeom>
        </p:spPr>
        <p:txBody>
          <a:bodyPr wrap="square" lIns="0" tIns="0" rIns="0" bIns="0" rtlCol="0" anchor="t">
            <a:spAutoFit/>
          </a:bodyPr>
          <a:lstStyle/>
          <a:p>
            <a:pPr algn="l">
              <a:lnSpc>
                <a:spcPts val="10580"/>
              </a:lnSpc>
            </a:pPr>
            <a:r>
              <a:rPr lang="en-US" sz="11500" dirty="0">
                <a:solidFill>
                  <a:srgbClr val="000000"/>
                </a:solidFill>
                <a:latin typeface="Arial Bold"/>
              </a:rPr>
              <a:t>Zoonotic diseases</a:t>
            </a:r>
          </a:p>
        </p:txBody>
      </p:sp>
    </p:spTree>
    <p:extLst>
      <p:ext uri="{BB962C8B-B14F-4D97-AF65-F5344CB8AC3E}">
        <p14:creationId xmlns:p14="http://schemas.microsoft.com/office/powerpoint/2010/main" val="223496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A7D2BBF-1104-46D1-9905-FDCF71952ABC}"/>
              </a:ext>
            </a:extLst>
          </p:cNvPr>
          <p:cNvSpPr txBox="1"/>
          <p:nvPr/>
        </p:nvSpPr>
        <p:spPr>
          <a:xfrm>
            <a:off x="636503" y="3258538"/>
            <a:ext cx="17631444" cy="738664"/>
          </a:xfrm>
          <a:prstGeom prst="rect">
            <a:avLst/>
          </a:prstGeom>
          <a:noFill/>
        </p:spPr>
        <p:txBody>
          <a:bodyPr wrap="square" rtlCol="0">
            <a:spAutoFit/>
          </a:bodyPr>
          <a:lstStyle/>
          <a:p>
            <a:endParaRPr lang="en-GB" sz="2400" dirty="0"/>
          </a:p>
          <a:p>
            <a:endParaRPr lang="en-GB" dirty="0"/>
          </a:p>
        </p:txBody>
      </p:sp>
      <p:graphicFrame>
        <p:nvGraphicFramePr>
          <p:cNvPr id="10" name="Diagram 9">
            <a:extLst>
              <a:ext uri="{FF2B5EF4-FFF2-40B4-BE49-F238E27FC236}">
                <a16:creationId xmlns:a16="http://schemas.microsoft.com/office/drawing/2014/main" id="{A7745AF3-785E-4DC0-A195-FB7542F61B08}"/>
              </a:ext>
            </a:extLst>
          </p:cNvPr>
          <p:cNvGraphicFramePr/>
          <p:nvPr>
            <p:extLst>
              <p:ext uri="{D42A27DB-BD31-4B8C-83A1-F6EECF244321}">
                <p14:modId xmlns:p14="http://schemas.microsoft.com/office/powerpoint/2010/main" val="2060303032"/>
              </p:ext>
            </p:extLst>
          </p:nvPr>
        </p:nvGraphicFramePr>
        <p:xfrm>
          <a:off x="665686" y="395477"/>
          <a:ext cx="7909107" cy="9583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eforestation is leading to more infectious diseases in humans | National  Geographic">
            <a:extLst>
              <a:ext uri="{FF2B5EF4-FFF2-40B4-BE49-F238E27FC236}">
                <a16:creationId xmlns:a16="http://schemas.microsoft.com/office/drawing/2014/main" id="{61E27F6D-445E-4E91-A0EA-AB6B6EAA96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48982" y="4327681"/>
            <a:ext cx="8243038" cy="5495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2EA368-0A9B-4655-9578-3D8D8A4F3844}"/>
              </a:ext>
            </a:extLst>
          </p:cNvPr>
          <p:cNvSpPr txBox="1"/>
          <p:nvPr/>
        </p:nvSpPr>
        <p:spPr>
          <a:xfrm>
            <a:off x="15544800" y="9808128"/>
            <a:ext cx="3196975" cy="307777"/>
          </a:xfrm>
          <a:prstGeom prst="rect">
            <a:avLst/>
          </a:prstGeom>
          <a:noFill/>
        </p:spPr>
        <p:txBody>
          <a:bodyPr wrap="square" rtlCol="0">
            <a:spAutoFit/>
          </a:bodyPr>
          <a:lstStyle/>
          <a:p>
            <a:r>
              <a:rPr lang="en-ZA" sz="1400" dirty="0"/>
              <a:t>Source: National Geographic</a:t>
            </a:r>
          </a:p>
        </p:txBody>
      </p:sp>
      <p:pic>
        <p:nvPicPr>
          <p:cNvPr id="1028" name="Picture 4" descr="Global Trade Movement Stock Illustrations – 6,181 Global Trade Movement  Stock Illustrations, Vectors &amp; Clipart - Dreamstime">
            <a:extLst>
              <a:ext uri="{FF2B5EF4-FFF2-40B4-BE49-F238E27FC236}">
                <a16:creationId xmlns:a16="http://schemas.microsoft.com/office/drawing/2014/main" id="{723D4D7B-A29A-4FCD-9C7B-1E49994C4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0625" y="478872"/>
            <a:ext cx="8243038" cy="30786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5FB649-29CF-4CD1-8F4A-8784F57549A4}"/>
              </a:ext>
            </a:extLst>
          </p:cNvPr>
          <p:cNvSpPr txBox="1"/>
          <p:nvPr/>
        </p:nvSpPr>
        <p:spPr>
          <a:xfrm>
            <a:off x="14173200" y="3469589"/>
            <a:ext cx="4706375" cy="307777"/>
          </a:xfrm>
          <a:prstGeom prst="rect">
            <a:avLst/>
          </a:prstGeom>
          <a:noFill/>
        </p:spPr>
        <p:txBody>
          <a:bodyPr wrap="square" rtlCol="0">
            <a:spAutoFit/>
          </a:bodyPr>
          <a:lstStyle/>
          <a:p>
            <a:r>
              <a:rPr lang="en-ZA" sz="1400" dirty="0"/>
              <a:t>Source:  </a:t>
            </a:r>
            <a:r>
              <a:rPr lang="en-ZA" sz="1400" dirty="0" err="1"/>
              <a:t>Yuru</a:t>
            </a:r>
            <a:r>
              <a:rPr lang="en-ZA" sz="1400" dirty="0"/>
              <a:t> </a:t>
            </a:r>
            <a:r>
              <a:rPr lang="en-ZA" sz="1400" dirty="0" err="1"/>
              <a:t>Herasimenka</a:t>
            </a:r>
            <a:r>
              <a:rPr lang="en-ZA" sz="1400" dirty="0"/>
              <a:t> | Dreamstime.com</a:t>
            </a:r>
          </a:p>
        </p:txBody>
      </p:sp>
    </p:spTree>
    <p:extLst>
      <p:ext uri="{BB962C8B-B14F-4D97-AF65-F5344CB8AC3E}">
        <p14:creationId xmlns:p14="http://schemas.microsoft.com/office/powerpoint/2010/main" val="86376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D140C74-C6A2-46E6-8A9C-4A7920B2DBC8}"/>
              </a:ext>
            </a:extLst>
          </p:cNvPr>
          <p:cNvSpPr/>
          <p:nvPr/>
        </p:nvSpPr>
        <p:spPr>
          <a:xfrm>
            <a:off x="239532" y="5473966"/>
            <a:ext cx="9962582" cy="461835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5">
            <a:extLst>
              <a:ext uri="{FF2B5EF4-FFF2-40B4-BE49-F238E27FC236}">
                <a16:creationId xmlns:a16="http://schemas.microsoft.com/office/drawing/2014/main" id="{566D4ED1-7A52-4808-941D-43A0E2B28437}"/>
              </a:ext>
            </a:extLst>
          </p:cNvPr>
          <p:cNvSpPr txBox="1"/>
          <p:nvPr/>
        </p:nvSpPr>
        <p:spPr>
          <a:xfrm>
            <a:off x="596622" y="-239143"/>
            <a:ext cx="17668374" cy="1229696"/>
          </a:xfrm>
          <a:prstGeom prst="rect">
            <a:avLst/>
          </a:prstGeom>
        </p:spPr>
        <p:txBody>
          <a:bodyPr wrap="square" lIns="0" tIns="0" rIns="0" bIns="0" rtlCol="0" anchor="t">
            <a:spAutoFit/>
          </a:bodyPr>
          <a:lstStyle/>
          <a:p>
            <a:pPr algn="l">
              <a:lnSpc>
                <a:spcPts val="10580"/>
              </a:lnSpc>
            </a:pPr>
            <a:r>
              <a:rPr lang="en-US" sz="6600" dirty="0">
                <a:solidFill>
                  <a:srgbClr val="000000"/>
                </a:solidFill>
                <a:latin typeface="Arial Bold"/>
              </a:rPr>
              <a:t>Animal-human interface in South Africa</a:t>
            </a:r>
          </a:p>
        </p:txBody>
      </p:sp>
      <p:sp>
        <p:nvSpPr>
          <p:cNvPr id="2" name="TextBox 1">
            <a:extLst>
              <a:ext uri="{FF2B5EF4-FFF2-40B4-BE49-F238E27FC236}">
                <a16:creationId xmlns:a16="http://schemas.microsoft.com/office/drawing/2014/main" id="{6E0DC2D9-E551-4377-8001-006E5304F98C}"/>
              </a:ext>
            </a:extLst>
          </p:cNvPr>
          <p:cNvSpPr txBox="1"/>
          <p:nvPr/>
        </p:nvSpPr>
        <p:spPr>
          <a:xfrm>
            <a:off x="271668" y="1380538"/>
            <a:ext cx="9469376" cy="4093428"/>
          </a:xfrm>
          <a:prstGeom prst="rect">
            <a:avLst/>
          </a:prstGeom>
          <a:noFill/>
        </p:spPr>
        <p:txBody>
          <a:bodyPr wrap="square" rtlCol="0">
            <a:spAutoFit/>
          </a:bodyPr>
          <a:lstStyle/>
          <a:p>
            <a:r>
              <a:rPr lang="en-GB" sz="2600" dirty="0"/>
              <a:t>Main: commercial poultry and piggeries, game farms and reserves, wildlife rehabilitation, and abattoirs</a:t>
            </a:r>
          </a:p>
          <a:p>
            <a:endParaRPr lang="en-GB" sz="2600" dirty="0"/>
          </a:p>
          <a:p>
            <a:r>
              <a:rPr lang="en-GB" sz="2600" dirty="0"/>
              <a:t>Sustainable-use wildlife economy and conservation model:</a:t>
            </a:r>
          </a:p>
          <a:p>
            <a:pPr marL="742950" lvl="1" indent="-285750">
              <a:buFont typeface="Arial" panose="020B0604020202020204" pitchFamily="34" charset="0"/>
              <a:buChar char="•"/>
            </a:pPr>
            <a:r>
              <a:rPr lang="en-GB" sz="2600" dirty="0"/>
              <a:t>Managing wildlife to generate income while aiming to conserve species and habitats.</a:t>
            </a:r>
          </a:p>
          <a:p>
            <a:pPr marL="742950" lvl="1" indent="-285750">
              <a:buFont typeface="Arial" panose="020B0604020202020204" pitchFamily="34" charset="0"/>
              <a:buChar char="•"/>
            </a:pPr>
            <a:r>
              <a:rPr lang="en-GB" sz="2600" dirty="0"/>
              <a:t>Leads to people and farm animals sharing spaces with wildlife </a:t>
            </a:r>
          </a:p>
          <a:p>
            <a:pPr lvl="1"/>
            <a:endParaRPr lang="en-GB" sz="2600" dirty="0"/>
          </a:p>
          <a:p>
            <a:r>
              <a:rPr lang="en-GB" sz="2600" dirty="0"/>
              <a:t>Rural communities and those with a close association with animals are generally at the highest risk of zoonotic infections.</a:t>
            </a:r>
            <a:endParaRPr lang="en-ZA" sz="2600" dirty="0"/>
          </a:p>
        </p:txBody>
      </p:sp>
      <p:sp>
        <p:nvSpPr>
          <p:cNvPr id="6" name="TextBox 5">
            <a:extLst>
              <a:ext uri="{FF2B5EF4-FFF2-40B4-BE49-F238E27FC236}">
                <a16:creationId xmlns:a16="http://schemas.microsoft.com/office/drawing/2014/main" id="{D9B8E40D-83DC-433B-8511-84FF581011E9}"/>
              </a:ext>
            </a:extLst>
          </p:cNvPr>
          <p:cNvSpPr txBox="1"/>
          <p:nvPr/>
        </p:nvSpPr>
        <p:spPr>
          <a:xfrm>
            <a:off x="268793" y="5473966"/>
            <a:ext cx="9962582" cy="6459487"/>
          </a:xfrm>
          <a:prstGeom prst="rect">
            <a:avLst/>
          </a:prstGeom>
          <a:noFill/>
        </p:spPr>
        <p:txBody>
          <a:bodyPr wrap="square" rtlCol="0">
            <a:spAutoFit/>
          </a:bodyPr>
          <a:lstStyle/>
          <a:p>
            <a:r>
              <a:rPr lang="en-GB" sz="2400" dirty="0"/>
              <a:t>     </a:t>
            </a:r>
            <a:r>
              <a:rPr lang="en-GB" sz="2400" u="sng" dirty="0" err="1"/>
              <a:t>Eg</a:t>
            </a:r>
            <a:r>
              <a:rPr lang="en-GB" sz="2400" u="sng" dirty="0"/>
              <a:t>, </a:t>
            </a:r>
            <a:r>
              <a:rPr lang="en-GB" sz="2400" dirty="0"/>
              <a:t>Wild birds &amp; poultry at shared water/feed sites</a:t>
            </a:r>
          </a:p>
          <a:p>
            <a:pPr marL="1200150" lvl="2" indent="-285750">
              <a:buFont typeface="Arial" panose="020B0604020202020204" pitchFamily="34" charset="0"/>
              <a:buChar char="•"/>
            </a:pPr>
            <a:r>
              <a:rPr lang="en-GB" sz="2400" dirty="0"/>
              <a:t> Avian Influenza outbreak in ostriches (2004 and beyond)</a:t>
            </a:r>
          </a:p>
          <a:p>
            <a:endParaRPr lang="en-GB" sz="2400" dirty="0"/>
          </a:p>
          <a:p>
            <a:r>
              <a:rPr lang="en-GB" sz="2400" dirty="0"/>
              <a:t>Outbreaks of ostrich illness are linked to contact between ostrich flocks and migratory water birds, which is facilitated by free-range farming practices.</a:t>
            </a:r>
          </a:p>
          <a:p>
            <a:endParaRPr lang="en-GB" sz="2400" dirty="0"/>
          </a:p>
          <a:p>
            <a:r>
              <a:rPr lang="en-GB" sz="2400" b="1" dirty="0"/>
              <a:t>Spill over:</a:t>
            </a:r>
          </a:p>
          <a:p>
            <a:pPr marL="285750" indent="-285750">
              <a:buFont typeface="Arial" panose="020B0604020202020204" pitchFamily="34" charset="0"/>
              <a:buChar char="•"/>
            </a:pPr>
            <a:r>
              <a:rPr lang="en-GB" sz="2400" b="1" dirty="0"/>
              <a:t> </a:t>
            </a:r>
            <a:r>
              <a:rPr lang="en-GB" sz="2400" dirty="0"/>
              <a:t>Faecal-oral via water: Migratory and resident waterfowl shed virus into surface water. Ostriches drink or forage in contaminated dams, canals, or open troughs. </a:t>
            </a:r>
          </a:p>
          <a:p>
            <a:pPr marL="285750" indent="-285750">
              <a:buFont typeface="Arial" panose="020B0604020202020204" pitchFamily="34" charset="0"/>
              <a:buChar char="•"/>
            </a:pPr>
            <a:r>
              <a:rPr lang="en-GB" sz="2400" dirty="0"/>
              <a:t>Free-range contact: The outdoor nature of ostrich farming increases indirect contact with wild birds that visit paddocks.</a:t>
            </a:r>
          </a:p>
          <a:p>
            <a:endParaRPr lang="en-GB" sz="2400" dirty="0"/>
          </a:p>
          <a:p>
            <a:endParaRPr lang="en-GB" sz="2400" dirty="0"/>
          </a:p>
          <a:p>
            <a:endParaRPr lang="en-GB" sz="2400" dirty="0"/>
          </a:p>
          <a:p>
            <a:endParaRPr lang="en-GB" sz="2400" dirty="0"/>
          </a:p>
          <a:p>
            <a:pPr lvl="1"/>
            <a:endParaRPr lang="en-GB" sz="2400" dirty="0"/>
          </a:p>
        </p:txBody>
      </p:sp>
      <p:grpSp>
        <p:nvGrpSpPr>
          <p:cNvPr id="7" name="Group 2">
            <a:extLst>
              <a:ext uri="{FF2B5EF4-FFF2-40B4-BE49-F238E27FC236}">
                <a16:creationId xmlns:a16="http://schemas.microsoft.com/office/drawing/2014/main" id="{C5BC98C3-7285-4DE8-89A6-9E99248BE14A}"/>
              </a:ext>
            </a:extLst>
          </p:cNvPr>
          <p:cNvGrpSpPr/>
          <p:nvPr/>
        </p:nvGrpSpPr>
        <p:grpSpPr>
          <a:xfrm>
            <a:off x="596622" y="989868"/>
            <a:ext cx="1959579" cy="191232"/>
            <a:chOff x="0" y="0"/>
            <a:chExt cx="516103" cy="80942"/>
          </a:xfrm>
        </p:grpSpPr>
        <p:sp>
          <p:nvSpPr>
            <p:cNvPr id="8" name="Freeform 3">
              <a:extLst>
                <a:ext uri="{FF2B5EF4-FFF2-40B4-BE49-F238E27FC236}">
                  <a16:creationId xmlns:a16="http://schemas.microsoft.com/office/drawing/2014/main" id="{509D0E07-4DDB-49E6-B786-F51745A057A2}"/>
                </a:ext>
              </a:extLst>
            </p:cNvPr>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12" name="TextBox 4">
              <a:extLst>
                <a:ext uri="{FF2B5EF4-FFF2-40B4-BE49-F238E27FC236}">
                  <a16:creationId xmlns:a16="http://schemas.microsoft.com/office/drawing/2014/main" id="{F99723C9-7602-4F57-BAA0-9BFD551F6838}"/>
                </a:ext>
              </a:extLst>
            </p:cNvPr>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14" name="TextBox 13">
            <a:extLst>
              <a:ext uri="{FF2B5EF4-FFF2-40B4-BE49-F238E27FC236}">
                <a16:creationId xmlns:a16="http://schemas.microsoft.com/office/drawing/2014/main" id="{CF67E6CB-0EF4-4EF5-A7C0-CA4D0CBD5F51}"/>
              </a:ext>
            </a:extLst>
          </p:cNvPr>
          <p:cNvSpPr txBox="1"/>
          <p:nvPr/>
        </p:nvSpPr>
        <p:spPr>
          <a:xfrm>
            <a:off x="9708908" y="1419027"/>
            <a:ext cx="8789520" cy="1846659"/>
          </a:xfrm>
          <a:prstGeom prst="rect">
            <a:avLst/>
          </a:prstGeom>
          <a:noFill/>
        </p:spPr>
        <p:txBody>
          <a:bodyPr wrap="square" rtlCol="0">
            <a:spAutoFit/>
          </a:bodyPr>
          <a:lstStyle/>
          <a:p>
            <a:pPr lvl="0" eaLnBrk="0" fontAlgn="base" hangingPunct="0">
              <a:spcBef>
                <a:spcPct val="0"/>
              </a:spcBef>
              <a:spcAft>
                <a:spcPct val="0"/>
              </a:spcAft>
            </a:pPr>
            <a:r>
              <a:rPr lang="en-GB" sz="2400" b="1" dirty="0">
                <a:latin typeface="+mj-lt"/>
              </a:rPr>
              <a:t>Interfaces</a:t>
            </a:r>
          </a:p>
          <a:p>
            <a:pPr lvl="0" eaLnBrk="0" fontAlgn="base" hangingPunct="0">
              <a:spcBef>
                <a:spcPct val="0"/>
              </a:spcBef>
              <a:spcAft>
                <a:spcPct val="0"/>
              </a:spcAft>
              <a:buFontTx/>
              <a:buChar char="•"/>
            </a:pPr>
            <a:r>
              <a:rPr lang="en-US" altLang="en-US" sz="2400" dirty="0">
                <a:latin typeface="+mj-lt"/>
              </a:rPr>
              <a:t>Farm dams/ponds used by range poultry.</a:t>
            </a:r>
          </a:p>
          <a:p>
            <a:pPr lvl="0" eaLnBrk="0" fontAlgn="base" hangingPunct="0">
              <a:spcBef>
                <a:spcPct val="0"/>
              </a:spcBef>
              <a:spcAft>
                <a:spcPct val="0"/>
              </a:spcAft>
              <a:buFontTx/>
              <a:buChar char="•"/>
            </a:pPr>
            <a:r>
              <a:rPr lang="en-US" altLang="en-US" sz="2400" dirty="0">
                <a:latin typeface="+mj-lt"/>
              </a:rPr>
              <a:t>Uncovered open drinkers and spilled feed areas.</a:t>
            </a:r>
          </a:p>
          <a:p>
            <a:pPr lvl="0" eaLnBrk="0" fontAlgn="base" hangingPunct="0">
              <a:spcBef>
                <a:spcPct val="0"/>
              </a:spcBef>
              <a:spcAft>
                <a:spcPct val="0"/>
              </a:spcAft>
              <a:buFontTx/>
              <a:buChar char="•"/>
            </a:pPr>
            <a:r>
              <a:rPr lang="en-US" altLang="en-US" sz="2400" dirty="0">
                <a:latin typeface="+mj-lt"/>
              </a:rPr>
              <a:t>Free-range/backyard flocks foraging where wild birds congregate</a:t>
            </a:r>
            <a:endParaRPr lang="en-GB" sz="2400" dirty="0">
              <a:latin typeface="+mj-lt"/>
            </a:endParaRPr>
          </a:p>
          <a:p>
            <a:endParaRPr lang="en-ZA" dirty="0"/>
          </a:p>
        </p:txBody>
      </p:sp>
      <p:sp>
        <p:nvSpPr>
          <p:cNvPr id="15" name="TextBox 14">
            <a:extLst>
              <a:ext uri="{FF2B5EF4-FFF2-40B4-BE49-F238E27FC236}">
                <a16:creationId xmlns:a16="http://schemas.microsoft.com/office/drawing/2014/main" id="{DE6365A7-C873-436F-88C4-56AF1CBE355B}"/>
              </a:ext>
            </a:extLst>
          </p:cNvPr>
          <p:cNvSpPr txBox="1"/>
          <p:nvPr/>
        </p:nvSpPr>
        <p:spPr>
          <a:xfrm>
            <a:off x="10428852" y="5859537"/>
            <a:ext cx="7993376" cy="3847207"/>
          </a:xfrm>
          <a:prstGeom prst="rect">
            <a:avLst/>
          </a:prstGeom>
          <a:noFill/>
        </p:spPr>
        <p:txBody>
          <a:bodyPr wrap="square" rtlCol="0">
            <a:spAutoFit/>
          </a:bodyPr>
          <a:lstStyle/>
          <a:p>
            <a:pPr lvl="0" eaLnBrk="0" fontAlgn="base" hangingPunct="0">
              <a:spcBef>
                <a:spcPct val="0"/>
              </a:spcBef>
              <a:spcAft>
                <a:spcPct val="0"/>
              </a:spcAft>
            </a:pPr>
            <a:r>
              <a:rPr lang="en-GB" sz="2800" b="1" dirty="0"/>
              <a:t>Humans</a:t>
            </a:r>
          </a:p>
          <a:p>
            <a:pPr marL="285750" indent="-285750">
              <a:buFont typeface="Arial" panose="020B0604020202020204" pitchFamily="34" charset="0"/>
              <a:buChar char="•"/>
            </a:pPr>
            <a:r>
              <a:rPr lang="en-GB" sz="2800" dirty="0"/>
              <a:t>Does not typically infect or spread between humans but human infections have been documented.</a:t>
            </a:r>
          </a:p>
          <a:p>
            <a:pPr marL="285750" indent="-285750">
              <a:buFont typeface="Arial" panose="020B0604020202020204" pitchFamily="34" charset="0"/>
              <a:buChar char="•"/>
            </a:pPr>
            <a:r>
              <a:rPr lang="en-GB" sz="2800" dirty="0"/>
              <a:t>Use PPE (gloves, mask/respirator, eye protection) for anyone handling birds.</a:t>
            </a:r>
          </a:p>
          <a:p>
            <a:pPr marL="285750" indent="-285750">
              <a:buFont typeface="Arial" panose="020B0604020202020204" pitchFamily="34" charset="0"/>
              <a:buChar char="•"/>
            </a:pPr>
            <a:r>
              <a:rPr lang="en-GB" sz="2800" dirty="0"/>
              <a:t>Infection can occur if breathe in virus-containing droplets or dust, or touch contaminated bird or surface and then touch eyes, mouth, or nose.</a:t>
            </a:r>
          </a:p>
          <a:p>
            <a:endParaRPr lang="en-ZA" sz="2000" dirty="0"/>
          </a:p>
        </p:txBody>
      </p:sp>
      <p:pic>
        <p:nvPicPr>
          <p:cNvPr id="16" name="Picture 15">
            <a:extLst>
              <a:ext uri="{FF2B5EF4-FFF2-40B4-BE49-F238E27FC236}">
                <a16:creationId xmlns:a16="http://schemas.microsoft.com/office/drawing/2014/main" id="{85B5DAE0-4F4C-422C-81C9-F44DF77B844B}"/>
              </a:ext>
            </a:extLst>
          </p:cNvPr>
          <p:cNvPicPr>
            <a:picLocks noChangeAspect="1"/>
          </p:cNvPicPr>
          <p:nvPr/>
        </p:nvPicPr>
        <p:blipFill>
          <a:blip r:embed="rId3"/>
          <a:stretch>
            <a:fillRect/>
          </a:stretch>
        </p:blipFill>
        <p:spPr>
          <a:xfrm>
            <a:off x="10202114" y="3381144"/>
            <a:ext cx="7478005" cy="1588734"/>
          </a:xfrm>
          <a:prstGeom prst="rect">
            <a:avLst/>
          </a:prstGeom>
          <a:ln>
            <a:solidFill>
              <a:schemeClr val="accent2"/>
            </a:solidFill>
          </a:ln>
        </p:spPr>
      </p:pic>
      <p:sp>
        <p:nvSpPr>
          <p:cNvPr id="17" name="TextBox 16">
            <a:extLst>
              <a:ext uri="{FF2B5EF4-FFF2-40B4-BE49-F238E27FC236}">
                <a16:creationId xmlns:a16="http://schemas.microsoft.com/office/drawing/2014/main" id="{5BB6920B-3375-46AA-AF88-4CC1C232E99F}"/>
              </a:ext>
            </a:extLst>
          </p:cNvPr>
          <p:cNvSpPr txBox="1"/>
          <p:nvPr/>
        </p:nvSpPr>
        <p:spPr>
          <a:xfrm>
            <a:off x="16383000" y="4931447"/>
            <a:ext cx="1524000" cy="307777"/>
          </a:xfrm>
          <a:prstGeom prst="rect">
            <a:avLst/>
          </a:prstGeom>
          <a:noFill/>
        </p:spPr>
        <p:txBody>
          <a:bodyPr wrap="square" rtlCol="0">
            <a:spAutoFit/>
          </a:bodyPr>
          <a:lstStyle/>
          <a:p>
            <a:r>
              <a:rPr lang="en-ZA" sz="1400" dirty="0"/>
              <a:t>Source: Reuters</a:t>
            </a:r>
          </a:p>
        </p:txBody>
      </p:sp>
    </p:spTree>
    <p:extLst>
      <p:ext uri="{BB962C8B-B14F-4D97-AF65-F5344CB8AC3E}">
        <p14:creationId xmlns:p14="http://schemas.microsoft.com/office/powerpoint/2010/main" val="66455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0" y="1508123"/>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762000" y="213361"/>
            <a:ext cx="19504768" cy="1253035"/>
          </a:xfrm>
          <a:prstGeom prst="rect">
            <a:avLst/>
          </a:prstGeom>
        </p:spPr>
        <p:txBody>
          <a:bodyPr wrap="square" lIns="0" tIns="0" rIns="0" bIns="0" rtlCol="0" anchor="t">
            <a:spAutoFit/>
          </a:bodyPr>
          <a:lstStyle/>
          <a:p>
            <a:pPr>
              <a:lnSpc>
                <a:spcPts val="10580"/>
              </a:lnSpc>
            </a:pPr>
            <a:r>
              <a:rPr lang="en-GB" sz="8000" b="1" dirty="0">
                <a:solidFill>
                  <a:srgbClr val="000000"/>
                </a:solidFill>
                <a:latin typeface="Arial Bold"/>
              </a:rPr>
              <a:t>	Outbreak management vs. response	</a:t>
            </a:r>
            <a:endParaRPr lang="en-US" sz="8000" b="1" dirty="0">
              <a:solidFill>
                <a:srgbClr val="000000"/>
              </a:solidFill>
              <a:latin typeface="Arial Bold"/>
            </a:endParaRPr>
          </a:p>
        </p:txBody>
      </p:sp>
      <p:sp>
        <p:nvSpPr>
          <p:cNvPr id="9" name="TextBox 8">
            <a:extLst>
              <a:ext uri="{FF2B5EF4-FFF2-40B4-BE49-F238E27FC236}">
                <a16:creationId xmlns:a16="http://schemas.microsoft.com/office/drawing/2014/main" id="{0A7D2BBF-1104-46D1-9905-FDCF71952ABC}"/>
              </a:ext>
            </a:extLst>
          </p:cNvPr>
          <p:cNvSpPr txBox="1"/>
          <p:nvPr/>
        </p:nvSpPr>
        <p:spPr>
          <a:xfrm>
            <a:off x="10212421" y="2019300"/>
            <a:ext cx="7350868" cy="7294305"/>
          </a:xfrm>
          <a:prstGeom prst="rect">
            <a:avLst/>
          </a:prstGeom>
          <a:noFill/>
        </p:spPr>
        <p:txBody>
          <a:bodyPr wrap="square" rtlCol="0">
            <a:spAutoFit/>
          </a:bodyPr>
          <a:lstStyle/>
          <a:p>
            <a:r>
              <a:rPr lang="en-GB" sz="3600" u="sng" dirty="0">
                <a:solidFill>
                  <a:schemeClr val="accent5"/>
                </a:solidFill>
              </a:rPr>
              <a:t>Outbreak Response </a:t>
            </a:r>
            <a:r>
              <a:rPr lang="en-GB" sz="3600" dirty="0">
                <a:solidFill>
                  <a:schemeClr val="accent5"/>
                </a:solidFill>
              </a:rPr>
              <a:t>refers to the immediate, tactical, actions taken to control a disease outbreak once it has been detected.</a:t>
            </a:r>
          </a:p>
          <a:p>
            <a:endParaRPr lang="en-GB" sz="3600" dirty="0"/>
          </a:p>
          <a:p>
            <a:r>
              <a:rPr lang="en-GB" sz="3600" dirty="0"/>
              <a:t>What are the steps to contain the outbreak now as it occurs?</a:t>
            </a:r>
          </a:p>
          <a:p>
            <a:endParaRPr lang="en-GB" sz="3600" dirty="0"/>
          </a:p>
          <a:p>
            <a:r>
              <a:rPr lang="en-GB" sz="3600" dirty="0">
                <a:solidFill>
                  <a:schemeClr val="accent5"/>
                </a:solidFill>
              </a:rPr>
              <a:t>Field-level activities, including surveillance, case investigation, contact tracing, laboratory support, and the implementation of specific public health interventions.</a:t>
            </a:r>
          </a:p>
        </p:txBody>
      </p:sp>
      <p:sp>
        <p:nvSpPr>
          <p:cNvPr id="8" name="TextBox 7">
            <a:extLst>
              <a:ext uri="{FF2B5EF4-FFF2-40B4-BE49-F238E27FC236}">
                <a16:creationId xmlns:a16="http://schemas.microsoft.com/office/drawing/2014/main" id="{7523BB64-9B16-4B2A-975A-C64AC2043416}"/>
              </a:ext>
            </a:extLst>
          </p:cNvPr>
          <p:cNvSpPr txBox="1"/>
          <p:nvPr/>
        </p:nvSpPr>
        <p:spPr>
          <a:xfrm>
            <a:off x="228600" y="1815449"/>
            <a:ext cx="8686800" cy="7294305"/>
          </a:xfrm>
          <a:prstGeom prst="rect">
            <a:avLst/>
          </a:prstGeom>
          <a:noFill/>
        </p:spPr>
        <p:txBody>
          <a:bodyPr wrap="square" rtlCol="0">
            <a:spAutoFit/>
          </a:bodyPr>
          <a:lstStyle/>
          <a:p>
            <a:r>
              <a:rPr lang="en-GB" sz="3600" u="sng" dirty="0">
                <a:solidFill>
                  <a:schemeClr val="accent3"/>
                </a:solidFill>
              </a:rPr>
              <a:t>Outbreak Management </a:t>
            </a:r>
            <a:r>
              <a:rPr lang="en-GB" sz="3600" dirty="0">
                <a:solidFill>
                  <a:schemeClr val="accent3"/>
                </a:solidFill>
              </a:rPr>
              <a:t>refers to the overarching, strategic, and continuous process of addressing an outbreak. </a:t>
            </a:r>
          </a:p>
          <a:p>
            <a:endParaRPr lang="en-GB" sz="3600" dirty="0"/>
          </a:p>
          <a:p>
            <a:r>
              <a:rPr lang="en-GB" sz="3600" dirty="0"/>
              <a:t>What is the strategy to handle the outbreak when it occurs?</a:t>
            </a:r>
          </a:p>
          <a:p>
            <a:endParaRPr lang="en-GB" sz="3600" dirty="0"/>
          </a:p>
          <a:p>
            <a:r>
              <a:rPr lang="en-GB" sz="3600" dirty="0">
                <a:solidFill>
                  <a:schemeClr val="accent3"/>
                </a:solidFill>
              </a:rPr>
              <a:t>Preparedness activities conducted </a:t>
            </a:r>
          </a:p>
          <a:p>
            <a:r>
              <a:rPr lang="en-GB" sz="3600" dirty="0">
                <a:solidFill>
                  <a:schemeClr val="accent3"/>
                </a:solidFill>
              </a:rPr>
              <a:t>before an outbreak, </a:t>
            </a:r>
          </a:p>
          <a:p>
            <a:r>
              <a:rPr lang="en-GB" sz="3600" dirty="0">
                <a:solidFill>
                  <a:schemeClr val="accent3"/>
                </a:solidFill>
              </a:rPr>
              <a:t>through the response to </a:t>
            </a:r>
          </a:p>
          <a:p>
            <a:r>
              <a:rPr lang="en-GB" sz="3600" dirty="0">
                <a:solidFill>
                  <a:schemeClr val="accent3"/>
                </a:solidFill>
              </a:rPr>
              <a:t>the event itself, and into</a:t>
            </a:r>
          </a:p>
          <a:p>
            <a:r>
              <a:rPr lang="en-GB" sz="3600" dirty="0">
                <a:solidFill>
                  <a:schemeClr val="accent3"/>
                </a:solidFill>
              </a:rPr>
              <a:t>the recovery and </a:t>
            </a:r>
          </a:p>
          <a:p>
            <a:r>
              <a:rPr lang="en-GB" sz="3600" dirty="0">
                <a:solidFill>
                  <a:schemeClr val="accent3"/>
                </a:solidFill>
              </a:rPr>
              <a:t>evaluation. </a:t>
            </a:r>
          </a:p>
        </p:txBody>
      </p:sp>
      <p:pic>
        <p:nvPicPr>
          <p:cNvPr id="1026" name="Picture 2" descr="Epidemic response cycle">
            <a:extLst>
              <a:ext uri="{FF2B5EF4-FFF2-40B4-BE49-F238E27FC236}">
                <a16:creationId xmlns:a16="http://schemas.microsoft.com/office/drawing/2014/main" id="{2C5E44B3-5F07-4567-8C9E-4954E819C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184" y="6407661"/>
            <a:ext cx="3693200" cy="36659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2462FA-D815-4BF7-8E8A-916958F7D645}"/>
              </a:ext>
            </a:extLst>
          </p:cNvPr>
          <p:cNvSpPr txBox="1"/>
          <p:nvPr/>
        </p:nvSpPr>
        <p:spPr>
          <a:xfrm>
            <a:off x="8077403" y="10020778"/>
            <a:ext cx="1524000" cy="307777"/>
          </a:xfrm>
          <a:prstGeom prst="rect">
            <a:avLst/>
          </a:prstGeom>
          <a:noFill/>
        </p:spPr>
        <p:txBody>
          <a:bodyPr wrap="square" rtlCol="0">
            <a:spAutoFit/>
          </a:bodyPr>
          <a:lstStyle/>
          <a:p>
            <a:r>
              <a:rPr lang="en-ZA" sz="1400" dirty="0"/>
              <a:t>Source: IFRC</a:t>
            </a:r>
          </a:p>
        </p:txBody>
      </p:sp>
      <p:cxnSp>
        <p:nvCxnSpPr>
          <p:cNvPr id="7" name="Connector: Elbow 6">
            <a:extLst>
              <a:ext uri="{FF2B5EF4-FFF2-40B4-BE49-F238E27FC236}">
                <a16:creationId xmlns:a16="http://schemas.microsoft.com/office/drawing/2014/main" id="{4648281E-D2E5-4E2E-8A37-8FF5FFE22410}"/>
              </a:ext>
            </a:extLst>
          </p:cNvPr>
          <p:cNvCxnSpPr>
            <a:cxnSpLocks/>
          </p:cNvCxnSpPr>
          <p:nvPr/>
        </p:nvCxnSpPr>
        <p:spPr>
          <a:xfrm flipV="1">
            <a:off x="7770982" y="8999077"/>
            <a:ext cx="2441439" cy="989209"/>
          </a:xfrm>
          <a:prstGeom prst="bentConnector3">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79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9" y="1728996"/>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320172" y="242190"/>
            <a:ext cx="10546395" cy="1359346"/>
          </a:xfrm>
          <a:prstGeom prst="rect">
            <a:avLst/>
          </a:prstGeom>
        </p:spPr>
        <p:txBody>
          <a:bodyPr wrap="square" lIns="0" tIns="0" rIns="0" bIns="0" rtlCol="0" anchor="t">
            <a:spAutoFit/>
          </a:bodyPr>
          <a:lstStyle/>
          <a:p>
            <a:pPr algn="l">
              <a:lnSpc>
                <a:spcPts val="10580"/>
              </a:lnSpc>
            </a:pPr>
            <a:r>
              <a:rPr lang="en-US" sz="9000" dirty="0">
                <a:solidFill>
                  <a:srgbClr val="000000"/>
                </a:solidFill>
                <a:latin typeface="Arial Bold"/>
              </a:rPr>
              <a:t>Outbreak Detection</a:t>
            </a:r>
          </a:p>
        </p:txBody>
      </p:sp>
      <p:sp>
        <p:nvSpPr>
          <p:cNvPr id="9" name="TextBox 8">
            <a:extLst>
              <a:ext uri="{FF2B5EF4-FFF2-40B4-BE49-F238E27FC236}">
                <a16:creationId xmlns:a16="http://schemas.microsoft.com/office/drawing/2014/main" id="{0A7D2BBF-1104-46D1-9905-FDCF71952ABC}"/>
              </a:ext>
            </a:extLst>
          </p:cNvPr>
          <p:cNvSpPr txBox="1"/>
          <p:nvPr/>
        </p:nvSpPr>
        <p:spPr>
          <a:xfrm>
            <a:off x="320172" y="2393870"/>
            <a:ext cx="9044322" cy="8063746"/>
          </a:xfrm>
          <a:prstGeom prst="rect">
            <a:avLst/>
          </a:prstGeom>
          <a:noFill/>
        </p:spPr>
        <p:txBody>
          <a:bodyPr wrap="square" rtlCol="0">
            <a:spAutoFit/>
          </a:bodyPr>
          <a:lstStyle/>
          <a:p>
            <a:endParaRPr lang="en-GB" sz="2400" dirty="0"/>
          </a:p>
          <a:p>
            <a:pPr marL="342900" indent="-342900">
              <a:buFont typeface="Arial" panose="020B0604020202020204" pitchFamily="34" charset="0"/>
              <a:buChar char="•"/>
            </a:pPr>
            <a:r>
              <a:rPr lang="en-GB" sz="2800" b="1" dirty="0"/>
              <a:t>One Health Approach</a:t>
            </a:r>
          </a:p>
          <a:p>
            <a:pPr marL="800100" lvl="1" indent="-342900">
              <a:buFont typeface="Arial" panose="020B0604020202020204" pitchFamily="34" charset="0"/>
              <a:buChar char="•"/>
            </a:pPr>
            <a:r>
              <a:rPr lang="en-GB" sz="2800" dirty="0"/>
              <a:t>A multi-sectoral lens is vital for zoonotic threat detection. </a:t>
            </a:r>
          </a:p>
          <a:p>
            <a:pPr marL="800100" lvl="1" indent="-342900">
              <a:buFont typeface="Arial" panose="020B0604020202020204" pitchFamily="34" charset="0"/>
              <a:buChar char="•"/>
            </a:pPr>
            <a:r>
              <a:rPr lang="en-GB" sz="2800" dirty="0"/>
              <a:t>The health of people is inextricably linked to the health of animals and the shared environment.</a:t>
            </a:r>
          </a:p>
          <a:p>
            <a:pPr marL="800100" lvl="1"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Detect potential public health threats by monitoring and analysing real-time information about health events.</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b="1" dirty="0"/>
              <a:t>Indicator-Based Surveillance </a:t>
            </a:r>
          </a:p>
          <a:p>
            <a:pPr marL="914400" lvl="1" indent="-457200">
              <a:buFont typeface="Arial" panose="020B0604020202020204" pitchFamily="34" charset="0"/>
              <a:buChar char="•"/>
            </a:pPr>
            <a:r>
              <a:rPr lang="en-GB" sz="2800" dirty="0"/>
              <a:t>Facility Reports: Reports from hospitals and clinics on the number of patients with specific symptoms (e.g., severe respiratory illness).</a:t>
            </a:r>
          </a:p>
          <a:p>
            <a:pPr marL="914400" lvl="1" indent="-457200">
              <a:buFont typeface="Arial" panose="020B0604020202020204" pitchFamily="34" charset="0"/>
              <a:buChar char="•"/>
            </a:pPr>
            <a:r>
              <a:rPr lang="en-GB" sz="2800" dirty="0"/>
              <a:t>Laboratory Positives: Immediate notification of positive lab tests for specific zoonotic pathogens of concern.</a:t>
            </a:r>
          </a:p>
          <a:p>
            <a:endParaRPr lang="en-GB" sz="2800" dirty="0"/>
          </a:p>
          <a:p>
            <a:endParaRPr lang="en-GB" dirty="0"/>
          </a:p>
        </p:txBody>
      </p:sp>
      <p:sp>
        <p:nvSpPr>
          <p:cNvPr id="12" name="TextBox 11">
            <a:extLst>
              <a:ext uri="{FF2B5EF4-FFF2-40B4-BE49-F238E27FC236}">
                <a16:creationId xmlns:a16="http://schemas.microsoft.com/office/drawing/2014/main" id="{727CB0CE-538D-4416-9D10-A45C4538BC81}"/>
              </a:ext>
            </a:extLst>
          </p:cNvPr>
          <p:cNvSpPr txBox="1"/>
          <p:nvPr/>
        </p:nvSpPr>
        <p:spPr>
          <a:xfrm>
            <a:off x="9617615" y="5971445"/>
            <a:ext cx="8501570" cy="4985980"/>
          </a:xfrm>
          <a:prstGeom prst="rect">
            <a:avLst/>
          </a:prstGeom>
          <a:noFill/>
        </p:spPr>
        <p:txBody>
          <a:bodyPr wrap="square" rtlCol="0">
            <a:spAutoFit/>
          </a:bodyPr>
          <a:lstStyle/>
          <a:p>
            <a:endParaRPr lang="en-GB" sz="2800" dirty="0"/>
          </a:p>
          <a:p>
            <a:pPr marL="342900" indent="-342900">
              <a:buFont typeface="Arial" panose="020B0604020202020204" pitchFamily="34" charset="0"/>
              <a:buChar char="•"/>
            </a:pPr>
            <a:r>
              <a:rPr lang="en-GB" sz="2800" b="1" dirty="0"/>
              <a:t>Event-Based Surveillance</a:t>
            </a:r>
          </a:p>
          <a:p>
            <a:pPr marL="914400" lvl="1" indent="-457200">
              <a:buFont typeface="Arial" panose="020B0604020202020204" pitchFamily="34" charset="0"/>
              <a:buChar char="•"/>
            </a:pPr>
            <a:r>
              <a:rPr lang="en-GB" sz="2800" dirty="0"/>
              <a:t>Community &amp; Veterinary Reports: Intelligence from hotlines, veterinarians, and animal health officials about unusual animal sickness or deaths. </a:t>
            </a:r>
          </a:p>
          <a:p>
            <a:pPr marL="914400" lvl="1" indent="-457200">
              <a:buFont typeface="Arial" panose="020B0604020202020204" pitchFamily="34" charset="0"/>
              <a:buChar char="•"/>
            </a:pPr>
            <a:r>
              <a:rPr lang="en-GB" sz="2800" dirty="0"/>
              <a:t>Media Scanning &amp; Social Listening: Monitoring news media and online sources for unofficial reports or rumours of disease events.</a:t>
            </a:r>
          </a:p>
          <a:p>
            <a:endParaRPr lang="en-GB" sz="2800" dirty="0"/>
          </a:p>
          <a:p>
            <a:pPr lvl="1"/>
            <a:r>
              <a:rPr lang="en-GB" sz="2400" dirty="0"/>
              <a:t>   </a:t>
            </a:r>
          </a:p>
          <a:p>
            <a:endParaRPr lang="en-GB" sz="2400" dirty="0"/>
          </a:p>
          <a:p>
            <a:endParaRPr lang="en-GB" dirty="0"/>
          </a:p>
        </p:txBody>
      </p:sp>
      <p:sp>
        <p:nvSpPr>
          <p:cNvPr id="13" name="TextBox 12">
            <a:extLst>
              <a:ext uri="{FF2B5EF4-FFF2-40B4-BE49-F238E27FC236}">
                <a16:creationId xmlns:a16="http://schemas.microsoft.com/office/drawing/2014/main" id="{FD835670-3BFF-47E5-BA99-5CE3A3C170F0}"/>
              </a:ext>
            </a:extLst>
          </p:cNvPr>
          <p:cNvSpPr txBox="1"/>
          <p:nvPr/>
        </p:nvSpPr>
        <p:spPr>
          <a:xfrm>
            <a:off x="16681590" y="5716525"/>
            <a:ext cx="1671261" cy="307777"/>
          </a:xfrm>
          <a:prstGeom prst="rect">
            <a:avLst/>
          </a:prstGeom>
          <a:noFill/>
        </p:spPr>
        <p:txBody>
          <a:bodyPr wrap="square" rtlCol="0">
            <a:spAutoFit/>
          </a:bodyPr>
          <a:lstStyle/>
          <a:p>
            <a:r>
              <a:rPr lang="en-ZA" sz="1400" dirty="0"/>
              <a:t>Source: NICD ORU</a:t>
            </a:r>
          </a:p>
        </p:txBody>
      </p:sp>
      <p:pic>
        <p:nvPicPr>
          <p:cNvPr id="6" name="Picture 5">
            <a:extLst>
              <a:ext uri="{FF2B5EF4-FFF2-40B4-BE49-F238E27FC236}">
                <a16:creationId xmlns:a16="http://schemas.microsoft.com/office/drawing/2014/main" id="{E41456A3-091F-4ADF-B155-8993B9319DE1}"/>
              </a:ext>
            </a:extLst>
          </p:cNvPr>
          <p:cNvPicPr>
            <a:picLocks noChangeAspect="1"/>
          </p:cNvPicPr>
          <p:nvPr/>
        </p:nvPicPr>
        <p:blipFill>
          <a:blip r:embed="rId3"/>
          <a:stretch>
            <a:fillRect/>
          </a:stretch>
        </p:blipFill>
        <p:spPr>
          <a:xfrm>
            <a:off x="11334112" y="692636"/>
            <a:ext cx="6785073" cy="5023889"/>
          </a:xfrm>
          <a:prstGeom prst="rect">
            <a:avLst/>
          </a:prstGeom>
          <a:ln>
            <a:solidFill>
              <a:schemeClr val="accent3">
                <a:lumMod val="40000"/>
                <a:lumOff val="60000"/>
              </a:schemeClr>
            </a:solidFill>
          </a:ln>
        </p:spPr>
      </p:pic>
    </p:spTree>
    <p:extLst>
      <p:ext uri="{BB962C8B-B14F-4D97-AF65-F5344CB8AC3E}">
        <p14:creationId xmlns:p14="http://schemas.microsoft.com/office/powerpoint/2010/main" val="171194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8804" y="1109057"/>
            <a:ext cx="1959579" cy="307326"/>
            <a:chOff x="0" y="0"/>
            <a:chExt cx="516103" cy="80942"/>
          </a:xfrm>
        </p:grpSpPr>
        <p:sp>
          <p:nvSpPr>
            <p:cNvPr id="3" name="Freeform 3"/>
            <p:cNvSpPr/>
            <p:nvPr/>
          </p:nvSpPr>
          <p:spPr>
            <a:xfrm>
              <a:off x="0" y="0"/>
              <a:ext cx="516103" cy="80942"/>
            </a:xfrm>
            <a:custGeom>
              <a:avLst/>
              <a:gdLst/>
              <a:ahLst/>
              <a:cxnLst/>
              <a:rect l="l" t="t" r="r" b="b"/>
              <a:pathLst>
                <a:path w="516103" h="80942">
                  <a:moveTo>
                    <a:pt x="0" y="0"/>
                  </a:moveTo>
                  <a:lnTo>
                    <a:pt x="516103" y="0"/>
                  </a:lnTo>
                  <a:lnTo>
                    <a:pt x="516103" y="80942"/>
                  </a:lnTo>
                  <a:lnTo>
                    <a:pt x="0" y="80942"/>
                  </a:lnTo>
                  <a:close/>
                </a:path>
              </a:pathLst>
            </a:custGeom>
            <a:solidFill>
              <a:srgbClr val="A6CE39"/>
            </a:solidFill>
          </p:spPr>
          <p:txBody>
            <a:bodyPr/>
            <a:lstStyle/>
            <a:p>
              <a:endParaRPr lang="en-ZA"/>
            </a:p>
          </p:txBody>
        </p:sp>
        <p:sp>
          <p:nvSpPr>
            <p:cNvPr id="4" name="TextBox 4"/>
            <p:cNvSpPr txBox="1"/>
            <p:nvPr/>
          </p:nvSpPr>
          <p:spPr>
            <a:xfrm>
              <a:off x="0" y="-76200"/>
              <a:ext cx="516103" cy="157142"/>
            </a:xfrm>
            <a:prstGeom prst="rect">
              <a:avLst/>
            </a:prstGeom>
          </p:spPr>
          <p:txBody>
            <a:bodyPr lIns="50800" tIns="50800" rIns="50800" bIns="50800" rtlCol="0" anchor="ctr"/>
            <a:lstStyle/>
            <a:p>
              <a:pPr algn="ctr">
                <a:lnSpc>
                  <a:spcPts val="3360"/>
                </a:lnSpc>
              </a:pPr>
              <a:endParaRPr/>
            </a:p>
          </p:txBody>
        </p:sp>
      </p:grpSp>
      <p:sp>
        <p:nvSpPr>
          <p:cNvPr id="5" name="TextBox 5"/>
          <p:cNvSpPr txBox="1"/>
          <p:nvPr/>
        </p:nvSpPr>
        <p:spPr>
          <a:xfrm>
            <a:off x="582047" y="-88584"/>
            <a:ext cx="15561004" cy="1276375"/>
          </a:xfrm>
          <a:prstGeom prst="rect">
            <a:avLst/>
          </a:prstGeom>
        </p:spPr>
        <p:txBody>
          <a:bodyPr wrap="square" lIns="0" tIns="0" rIns="0" bIns="0" rtlCol="0" anchor="t">
            <a:spAutoFit/>
          </a:bodyPr>
          <a:lstStyle/>
          <a:p>
            <a:pPr>
              <a:lnSpc>
                <a:spcPts val="10580"/>
              </a:lnSpc>
            </a:pPr>
            <a:r>
              <a:rPr lang="en-US" sz="8000" dirty="0">
                <a:solidFill>
                  <a:srgbClr val="000000"/>
                </a:solidFill>
                <a:latin typeface="Arial Bold"/>
              </a:rPr>
              <a:t>Principles of Investigation </a:t>
            </a:r>
          </a:p>
        </p:txBody>
      </p:sp>
      <p:sp>
        <p:nvSpPr>
          <p:cNvPr id="7" name="Rectangle 1">
            <a:extLst>
              <a:ext uri="{FF2B5EF4-FFF2-40B4-BE49-F238E27FC236}">
                <a16:creationId xmlns:a16="http://schemas.microsoft.com/office/drawing/2014/main" id="{98651598-BCA2-4943-B8BF-15A6E363D73E}"/>
              </a:ext>
            </a:extLst>
          </p:cNvPr>
          <p:cNvSpPr>
            <a:spLocks noChangeArrowheads="1"/>
          </p:cNvSpPr>
          <p:nvPr/>
        </p:nvSpPr>
        <p:spPr bwMode="auto">
          <a:xfrm>
            <a:off x="236706" y="2178010"/>
            <a:ext cx="18051294"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900" b="1" i="0" u="none" strike="noStrike" cap="none" normalizeH="0" baseline="0" dirty="0">
                <a:ln>
                  <a:noFill/>
                </a:ln>
                <a:solidFill>
                  <a:schemeClr val="accent3"/>
                </a:solidFill>
                <a:effectLst/>
                <a:latin typeface="Arial" panose="020B0604020202020204" pitchFamily="34" charset="0"/>
              </a:rPr>
              <a:t>Activation</a:t>
            </a:r>
            <a:r>
              <a:rPr kumimoji="0" lang="en-US" altLang="en-US" sz="2900" i="0" u="none" strike="noStrike" cap="none" normalizeH="0" baseline="0" dirty="0">
                <a:ln>
                  <a:noFill/>
                </a:ln>
                <a:solidFill>
                  <a:schemeClr val="accent3"/>
                </a:solidFill>
                <a:effectLst/>
                <a:latin typeface="Arial" panose="020B0604020202020204" pitchFamily="34" charset="0"/>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A verified signal activates the investigation.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900" dirty="0">
                <a:latin typeface="Arial" panose="020B0604020202020204" pitchFamily="34" charset="0"/>
              </a:rPr>
              <a:t>Communication </a:t>
            </a:r>
            <a:r>
              <a:rPr kumimoji="0" lang="en-US" altLang="en-US" sz="2900" i="0" u="none" strike="noStrike" cap="none" normalizeH="0" baseline="0" dirty="0">
                <a:ln>
                  <a:noFill/>
                </a:ln>
                <a:solidFill>
                  <a:schemeClr val="tx1"/>
                </a:solidFill>
                <a:effectLst/>
                <a:latin typeface="Arial" panose="020B0604020202020204" pitchFamily="34" charset="0"/>
              </a:rPr>
              <a:t>is established with all key stakeholders from the start, using the One Health approach.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Immediate inclusion of veterinary, environmental and human health.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90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900" b="1" i="0" u="none" strike="noStrike" cap="none" normalizeH="0" baseline="0" dirty="0">
                <a:ln>
                  <a:noFill/>
                </a:ln>
                <a:solidFill>
                  <a:schemeClr val="accent4"/>
                </a:solidFill>
                <a:effectLst/>
                <a:latin typeface="Arial" panose="020B0604020202020204" pitchFamily="34" charset="0"/>
              </a:rPr>
              <a:t>Epidemiological Investigation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Field teams deployed to establish connections between cases through case-finding and contact tracing.</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The primary objective for a zoonotic disease is to identify the epidemiological link to an animal source.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Surveillance data (demographics, symptom onset, exposures) is important in this process.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900" i="0" u="none" strike="noStrike" cap="none" normalizeH="0" baseline="0" dirty="0">
              <a:ln>
                <a:noFill/>
              </a:ln>
              <a:solidFill>
                <a:schemeClr val="accent6"/>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900" b="1" i="0" u="none" strike="noStrike" cap="none" normalizeH="0" baseline="0" dirty="0">
                <a:ln>
                  <a:noFill/>
                </a:ln>
                <a:solidFill>
                  <a:schemeClr val="accent6"/>
                </a:solidFill>
                <a:effectLst/>
                <a:latin typeface="Arial" panose="020B0604020202020204" pitchFamily="34" charset="0"/>
              </a:rPr>
              <a:t>Laboratory Support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Field investigation is supported by robust laboratory capabilities.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Samples are sent for analysis and molecular characterization.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900" i="0" u="none" strike="noStrike" cap="none" normalizeH="0" baseline="0" dirty="0">
                <a:ln>
                  <a:noFill/>
                </a:ln>
                <a:solidFill>
                  <a:schemeClr val="tx1"/>
                </a:solidFill>
                <a:effectLst/>
                <a:latin typeface="Arial" panose="020B0604020202020204" pitchFamily="34" charset="0"/>
              </a:rPr>
              <a:t>Genomic sequencing provides precise information on the pathogen's type, </a:t>
            </a:r>
          </a:p>
          <a:p>
            <a:pPr marR="0" lvl="0" algn="l" defTabSz="914400" rtl="0" eaLnBrk="0" fontAlgn="base" latinLnBrk="0" hangingPunct="0">
              <a:lnSpc>
                <a:spcPct val="100000"/>
              </a:lnSpc>
              <a:spcBef>
                <a:spcPct val="0"/>
              </a:spcBef>
              <a:spcAft>
                <a:spcPct val="0"/>
              </a:spcAft>
              <a:buClrTx/>
              <a:buSzTx/>
              <a:tabLst/>
            </a:pPr>
            <a:r>
              <a:rPr kumimoji="0" lang="en-US" altLang="en-US" sz="2900" i="0" u="none" strike="noStrike" cap="none" normalizeH="0" baseline="0" dirty="0">
                <a:ln>
                  <a:noFill/>
                </a:ln>
                <a:solidFill>
                  <a:schemeClr val="tx1"/>
                </a:solidFill>
                <a:effectLst/>
                <a:latin typeface="Arial" panose="020B0604020202020204" pitchFamily="34" charset="0"/>
              </a:rPr>
              <a:t>     origin, and relationship to known strains, which refines disease understanding </a:t>
            </a:r>
          </a:p>
          <a:p>
            <a:pPr marR="0" lvl="0" algn="l" defTabSz="914400" rtl="0" eaLnBrk="0" fontAlgn="base" latinLnBrk="0" hangingPunct="0">
              <a:lnSpc>
                <a:spcPct val="100000"/>
              </a:lnSpc>
              <a:spcBef>
                <a:spcPct val="0"/>
              </a:spcBef>
              <a:spcAft>
                <a:spcPct val="0"/>
              </a:spcAft>
              <a:buClrTx/>
              <a:buSzTx/>
              <a:tabLst/>
            </a:pPr>
            <a:r>
              <a:rPr kumimoji="0" lang="en-US" altLang="en-US" sz="2900" i="0" u="none" strike="noStrike" cap="none" normalizeH="0" baseline="0" dirty="0">
                <a:ln>
                  <a:noFill/>
                </a:ln>
                <a:solidFill>
                  <a:schemeClr val="tx1"/>
                </a:solidFill>
                <a:effectLst/>
                <a:latin typeface="Arial" panose="020B0604020202020204" pitchFamily="34" charset="0"/>
              </a:rPr>
              <a:t>     and </a:t>
            </a:r>
            <a:r>
              <a:rPr lang="en-US" altLang="en-US" sz="2900" dirty="0">
                <a:latin typeface="Arial" panose="020B0604020202020204" pitchFamily="34" charset="0"/>
              </a:rPr>
              <a:t>g</a:t>
            </a:r>
            <a:r>
              <a:rPr kumimoji="0" lang="en-US" altLang="en-US" sz="2900" i="0" u="none" strike="noStrike" cap="none" normalizeH="0" baseline="0" dirty="0">
                <a:ln>
                  <a:noFill/>
                </a:ln>
                <a:solidFill>
                  <a:schemeClr val="tx1"/>
                </a:solidFill>
                <a:effectLst/>
                <a:latin typeface="Arial" panose="020B0604020202020204" pitchFamily="34" charset="0"/>
              </a:rPr>
              <a:t>uides interventions.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dirty="0">
              <a:ln>
                <a:noFill/>
              </a:ln>
              <a:solidFill>
                <a:schemeClr val="tx1"/>
              </a:solidFill>
              <a:effectLst/>
              <a:latin typeface="Arial" panose="020B0604020202020204" pitchFamily="34" charset="0"/>
            </a:endParaRPr>
          </a:p>
        </p:txBody>
      </p:sp>
      <p:pic>
        <p:nvPicPr>
          <p:cNvPr id="8" name="Picture 2" descr="Covid sample collection ...">
            <a:extLst>
              <a:ext uri="{FF2B5EF4-FFF2-40B4-BE49-F238E27FC236}">
                <a16:creationId xmlns:a16="http://schemas.microsoft.com/office/drawing/2014/main" id="{98E51247-FF40-4821-86C5-5724925E1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094" y="7154186"/>
            <a:ext cx="4267200" cy="28396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3551DD-C9B6-43F9-8B7D-AB2547E65C7D}"/>
              </a:ext>
            </a:extLst>
          </p:cNvPr>
          <p:cNvSpPr txBox="1"/>
          <p:nvPr/>
        </p:nvSpPr>
        <p:spPr>
          <a:xfrm>
            <a:off x="16840200" y="9993814"/>
            <a:ext cx="1671261" cy="307777"/>
          </a:xfrm>
          <a:prstGeom prst="rect">
            <a:avLst/>
          </a:prstGeom>
          <a:noFill/>
        </p:spPr>
        <p:txBody>
          <a:bodyPr wrap="square" rtlCol="0">
            <a:spAutoFit/>
          </a:bodyPr>
          <a:lstStyle/>
          <a:p>
            <a:r>
              <a:rPr lang="en-ZA" sz="1400" dirty="0"/>
              <a:t>Source: iStock</a:t>
            </a:r>
          </a:p>
        </p:txBody>
      </p:sp>
    </p:spTree>
    <p:extLst>
      <p:ext uri="{BB962C8B-B14F-4D97-AF65-F5344CB8AC3E}">
        <p14:creationId xmlns:p14="http://schemas.microsoft.com/office/powerpoint/2010/main" val="40740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0" y="-266700"/>
            <a:ext cx="16230601" cy="1212127"/>
          </a:xfrm>
          <a:prstGeom prst="rect">
            <a:avLst/>
          </a:prstGeom>
        </p:spPr>
        <p:txBody>
          <a:bodyPr wrap="square" lIns="0" tIns="0" rIns="0" bIns="0" rtlCol="0" anchor="t">
            <a:spAutoFit/>
          </a:bodyPr>
          <a:lstStyle/>
          <a:p>
            <a:pPr>
              <a:lnSpc>
                <a:spcPts val="10580"/>
              </a:lnSpc>
            </a:pPr>
            <a:r>
              <a:rPr lang="en-GB" sz="6000" b="1" dirty="0">
                <a:solidFill>
                  <a:srgbClr val="000000"/>
                </a:solidFill>
                <a:latin typeface="Arial Bold"/>
              </a:rPr>
              <a:t>	Response - First 72 hours</a:t>
            </a:r>
            <a:endParaRPr lang="en-US" sz="6000" b="1" dirty="0">
              <a:solidFill>
                <a:srgbClr val="000000"/>
              </a:solidFill>
              <a:latin typeface="Arial Bold"/>
            </a:endParaRPr>
          </a:p>
        </p:txBody>
      </p:sp>
      <p:graphicFrame>
        <p:nvGraphicFramePr>
          <p:cNvPr id="6" name="Table 5">
            <a:extLst>
              <a:ext uri="{FF2B5EF4-FFF2-40B4-BE49-F238E27FC236}">
                <a16:creationId xmlns:a16="http://schemas.microsoft.com/office/drawing/2014/main" id="{8F257FDA-F958-434F-ADE4-D243E559EC4A}"/>
              </a:ext>
            </a:extLst>
          </p:cNvPr>
          <p:cNvGraphicFramePr>
            <a:graphicFrameLocks noGrp="1"/>
          </p:cNvGraphicFramePr>
          <p:nvPr>
            <p:extLst>
              <p:ext uri="{D42A27DB-BD31-4B8C-83A1-F6EECF244321}">
                <p14:modId xmlns:p14="http://schemas.microsoft.com/office/powerpoint/2010/main" val="2644922343"/>
              </p:ext>
            </p:extLst>
          </p:nvPr>
        </p:nvGraphicFramePr>
        <p:xfrm>
          <a:off x="419100" y="958367"/>
          <a:ext cx="17449800" cy="9222684"/>
        </p:xfrm>
        <a:graphic>
          <a:graphicData uri="http://schemas.openxmlformats.org/drawingml/2006/table">
            <a:tbl>
              <a:tblPr/>
              <a:tblGrid>
                <a:gridCol w="2628900">
                  <a:extLst>
                    <a:ext uri="{9D8B030D-6E8A-4147-A177-3AD203B41FA5}">
                      <a16:colId xmlns:a16="http://schemas.microsoft.com/office/drawing/2014/main" val="3172629218"/>
                    </a:ext>
                  </a:extLst>
                </a:gridCol>
                <a:gridCol w="3124200">
                  <a:extLst>
                    <a:ext uri="{9D8B030D-6E8A-4147-A177-3AD203B41FA5}">
                      <a16:colId xmlns:a16="http://schemas.microsoft.com/office/drawing/2014/main" val="1285882011"/>
                    </a:ext>
                  </a:extLst>
                </a:gridCol>
                <a:gridCol w="11696700">
                  <a:extLst>
                    <a:ext uri="{9D8B030D-6E8A-4147-A177-3AD203B41FA5}">
                      <a16:colId xmlns:a16="http://schemas.microsoft.com/office/drawing/2014/main" val="133741380"/>
                    </a:ext>
                  </a:extLst>
                </a:gridCol>
              </a:tblGrid>
              <a:tr h="422020">
                <a:tc>
                  <a:txBody>
                    <a:bodyPr/>
                    <a:lstStyle/>
                    <a:p>
                      <a:pPr algn="ctr" rtl="0" fontAlgn="t">
                        <a:spcBef>
                          <a:spcPts val="600"/>
                        </a:spcBef>
                        <a:spcAft>
                          <a:spcPts val="600"/>
                        </a:spcAft>
                      </a:pPr>
                      <a:r>
                        <a:rPr lang="en-ZA" sz="2400" b="1" i="0" u="none" strike="noStrike" dirty="0">
                          <a:solidFill>
                            <a:srgbClr val="1B1C1D"/>
                          </a:solidFill>
                          <a:effectLst/>
                          <a:latin typeface="+mn-lt"/>
                        </a:rPr>
                        <a:t>STAKEHOLDER</a:t>
                      </a: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t">
                        <a:spcBef>
                          <a:spcPts val="600"/>
                        </a:spcBef>
                        <a:spcAft>
                          <a:spcPts val="600"/>
                        </a:spcAft>
                      </a:pPr>
                      <a:r>
                        <a:rPr lang="en-ZA" sz="2400" b="1" i="0" u="none" strike="noStrike" dirty="0">
                          <a:solidFill>
                            <a:srgbClr val="1B1C1D"/>
                          </a:solidFill>
                          <a:effectLst/>
                          <a:latin typeface="+mn-lt"/>
                        </a:rPr>
                        <a:t>ROLE</a:t>
                      </a: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rtl="0" fontAlgn="t">
                        <a:spcBef>
                          <a:spcPts val="600"/>
                        </a:spcBef>
                        <a:spcAft>
                          <a:spcPts val="600"/>
                        </a:spcAft>
                      </a:pPr>
                      <a:r>
                        <a:rPr lang="en-ZA" sz="2400" b="1" i="0" u="none" strike="noStrike" dirty="0">
                          <a:solidFill>
                            <a:srgbClr val="1B1C1D"/>
                          </a:solidFill>
                          <a:effectLst/>
                          <a:latin typeface="+mn-lt"/>
                        </a:rPr>
                        <a:t>ACTION (0-72 HOURS)</a:t>
                      </a: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65422118"/>
                  </a:ext>
                </a:extLst>
              </a:tr>
              <a:tr h="1825805">
                <a:tc>
                  <a:txBody>
                    <a:bodyPr/>
                    <a:lstStyle/>
                    <a:p>
                      <a:pPr rtl="0" fontAlgn="t">
                        <a:spcBef>
                          <a:spcPts val="0"/>
                        </a:spcBef>
                        <a:spcAft>
                          <a:spcPts val="0"/>
                        </a:spcAft>
                      </a:pPr>
                      <a:r>
                        <a:rPr lang="en-ZA" sz="2400" b="1" i="0" u="none" strike="noStrike">
                          <a:solidFill>
                            <a:srgbClr val="1B1C1D"/>
                          </a:solidFill>
                          <a:effectLst/>
                          <a:latin typeface="+mn-lt"/>
                        </a:rPr>
                        <a:t>Outbreak Response Unit (ORU)</a:t>
                      </a:r>
                      <a:endParaRPr lang="en-ZA" sz="240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rtl="0" fontAlgn="t">
                        <a:spcBef>
                          <a:spcPts val="0"/>
                        </a:spcBef>
                        <a:spcAft>
                          <a:spcPts val="0"/>
                        </a:spcAft>
                      </a:pPr>
                      <a:r>
                        <a:rPr lang="en-GB" sz="2400" b="0" i="0" u="none" strike="noStrike" dirty="0">
                          <a:solidFill>
                            <a:srgbClr val="1B1C1D"/>
                          </a:solidFill>
                          <a:effectLst/>
                          <a:latin typeface="+mn-lt"/>
                        </a:rPr>
                        <a:t>Technical support and reporting line for the multidisciplinary response.</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rtl="0" fontAlgn="t">
                        <a:spcBef>
                          <a:spcPts val="0"/>
                        </a:spcBef>
                        <a:spcAft>
                          <a:spcPts val="0"/>
                        </a:spcAft>
                      </a:pPr>
                      <a:r>
                        <a:rPr lang="en-GB" sz="2400" b="1" i="0" u="none" strike="noStrike" dirty="0">
                          <a:solidFill>
                            <a:srgbClr val="1B1C1D"/>
                          </a:solidFill>
                          <a:effectLst/>
                          <a:latin typeface="+mn-lt"/>
                        </a:rPr>
                        <a:t>Signal Awareness &amp; Verification:</a:t>
                      </a:r>
                      <a:r>
                        <a:rPr lang="en-GB" sz="2400" b="0" i="0" u="none" strike="noStrike" dirty="0">
                          <a:solidFill>
                            <a:srgbClr val="1B1C1D"/>
                          </a:solidFill>
                          <a:effectLst/>
                          <a:latin typeface="+mn-lt"/>
                        </a:rPr>
                        <a:t> Receives signals from surveillance streams (media scanning/hotline/email) and/or direct notification from provincial/district health teams. Verify signal. </a:t>
                      </a:r>
                      <a:r>
                        <a:rPr lang="en-GB" sz="2400" b="1" i="0" u="none" strike="noStrike" dirty="0">
                          <a:solidFill>
                            <a:srgbClr val="1B1C1D"/>
                          </a:solidFill>
                          <a:effectLst/>
                          <a:latin typeface="+mn-lt"/>
                        </a:rPr>
                        <a:t>Notification:</a:t>
                      </a:r>
                      <a:r>
                        <a:rPr lang="en-GB" sz="2400" b="0" i="0" u="none" strike="noStrike" dirty="0">
                          <a:solidFill>
                            <a:srgbClr val="1B1C1D"/>
                          </a:solidFill>
                          <a:effectLst/>
                          <a:latin typeface="+mn-lt"/>
                        </a:rPr>
                        <a:t> Alerts relevant provincial/district health teams (state vet incl.) about the potential threat.  </a:t>
                      </a:r>
                      <a:r>
                        <a:rPr lang="en-GB" sz="2400" b="1" i="0" u="none" strike="noStrike" dirty="0">
                          <a:solidFill>
                            <a:srgbClr val="1B1C1D"/>
                          </a:solidFill>
                          <a:effectLst/>
                          <a:latin typeface="+mn-lt"/>
                        </a:rPr>
                        <a:t>Technical Guidance:</a:t>
                      </a:r>
                      <a:r>
                        <a:rPr lang="en-GB" sz="2400" b="0" i="0" u="none" strike="noStrike" dirty="0">
                          <a:solidFill>
                            <a:srgbClr val="1B1C1D"/>
                          </a:solidFill>
                          <a:effectLst/>
                          <a:latin typeface="+mn-lt"/>
                        </a:rPr>
                        <a:t> Provides ongoing technical support and can deploy to the field to assist local teams if needed.</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44765106"/>
                  </a:ext>
                </a:extLst>
              </a:tr>
              <a:tr h="1825805">
                <a:tc>
                  <a:txBody>
                    <a:bodyPr/>
                    <a:lstStyle/>
                    <a:p>
                      <a:pPr rtl="0" fontAlgn="t">
                        <a:spcBef>
                          <a:spcPts val="0"/>
                        </a:spcBef>
                        <a:spcAft>
                          <a:spcPts val="0"/>
                        </a:spcAft>
                      </a:pPr>
                      <a:r>
                        <a:rPr lang="en-GB" sz="2400" b="1" i="0" u="none" strike="noStrike" dirty="0">
                          <a:solidFill>
                            <a:srgbClr val="1B1C1D"/>
                          </a:solidFill>
                          <a:effectLst/>
                          <a:latin typeface="+mn-lt"/>
                        </a:rPr>
                        <a:t>Provincial/District Health Teams (CDC and Epidemiology)</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rtl="0" fontAlgn="t">
                        <a:spcBef>
                          <a:spcPts val="0"/>
                        </a:spcBef>
                        <a:spcAft>
                          <a:spcPts val="0"/>
                        </a:spcAft>
                      </a:pPr>
                      <a:r>
                        <a:rPr lang="en-GB" sz="2400" b="0" i="0" u="none" strike="noStrike" dirty="0">
                          <a:solidFill>
                            <a:srgbClr val="1B1C1D"/>
                          </a:solidFill>
                          <a:effectLst/>
                          <a:latin typeface="+mn-lt"/>
                        </a:rPr>
                        <a:t>Primary field investigators and implementers of public health responses.</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rtl="0" fontAlgn="t">
                        <a:spcBef>
                          <a:spcPts val="0"/>
                        </a:spcBef>
                        <a:spcAft>
                          <a:spcPts val="0"/>
                        </a:spcAft>
                      </a:pPr>
                      <a:r>
                        <a:rPr lang="en-GB" sz="2400" b="1" i="0" u="none" strike="noStrike" dirty="0">
                          <a:solidFill>
                            <a:srgbClr val="1B1C1D"/>
                          </a:solidFill>
                          <a:effectLst/>
                          <a:latin typeface="+mn-lt"/>
                        </a:rPr>
                        <a:t>Verification:</a:t>
                      </a:r>
                      <a:r>
                        <a:rPr lang="en-GB" sz="2400" b="0" i="0" u="none" strike="noStrike" dirty="0">
                          <a:solidFill>
                            <a:srgbClr val="1B1C1D"/>
                          </a:solidFill>
                          <a:effectLst/>
                          <a:latin typeface="+mn-lt"/>
                        </a:rPr>
                        <a:t> Validates the initial signal and reports findings to the ORU.  </a:t>
                      </a:r>
                      <a:r>
                        <a:rPr lang="en-GB" sz="2400" b="1" i="0" u="none" strike="noStrike" dirty="0">
                          <a:solidFill>
                            <a:srgbClr val="1B1C1D"/>
                          </a:solidFill>
                          <a:effectLst/>
                          <a:latin typeface="+mn-lt"/>
                        </a:rPr>
                        <a:t>Case-Finding:</a:t>
                      </a:r>
                      <a:r>
                        <a:rPr lang="en-GB" sz="2400" b="0" i="0" u="none" strike="noStrike" dirty="0">
                          <a:solidFill>
                            <a:srgbClr val="1B1C1D"/>
                          </a:solidFill>
                          <a:effectLst/>
                          <a:latin typeface="+mn-lt"/>
                        </a:rPr>
                        <a:t> Coordinates with healthcare facilities to identify and investigate additional cases on the ground. Line lists.  </a:t>
                      </a:r>
                      <a:r>
                        <a:rPr lang="en-GB" sz="2400" b="1" i="0" u="none" strike="noStrike" dirty="0">
                          <a:solidFill>
                            <a:srgbClr val="1B1C1D"/>
                          </a:solidFill>
                          <a:effectLst/>
                          <a:latin typeface="+mn-lt"/>
                        </a:rPr>
                        <a:t>Containment:</a:t>
                      </a:r>
                      <a:r>
                        <a:rPr lang="en-GB" sz="2400" b="0" i="0" u="none" strike="noStrike" dirty="0">
                          <a:solidFill>
                            <a:srgbClr val="1B1C1D"/>
                          </a:solidFill>
                          <a:effectLst/>
                          <a:latin typeface="+mn-lt"/>
                        </a:rPr>
                        <a:t> Initiates immediate local-level public health measures and risk communication. </a:t>
                      </a:r>
                      <a:r>
                        <a:rPr lang="en-GB" sz="2400" b="1" i="0" u="none" strike="noStrike" dirty="0">
                          <a:solidFill>
                            <a:srgbClr val="1B1C1D"/>
                          </a:solidFill>
                          <a:effectLst/>
                          <a:latin typeface="+mn-lt"/>
                        </a:rPr>
                        <a:t>Community Engagement:</a:t>
                      </a:r>
                      <a:r>
                        <a:rPr lang="en-GB" sz="2400" b="0" i="0" u="none" strike="noStrike" dirty="0">
                          <a:solidFill>
                            <a:srgbClr val="1B1C1D"/>
                          </a:solidFill>
                          <a:effectLst/>
                          <a:latin typeface="+mn-lt"/>
                        </a:rPr>
                        <a:t> Works with stakeholders to inform and engage local communities on containment measures.</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97368069"/>
                  </a:ext>
                </a:extLst>
              </a:tr>
              <a:tr h="1474859">
                <a:tc>
                  <a:txBody>
                    <a:bodyPr/>
                    <a:lstStyle/>
                    <a:p>
                      <a:pPr rtl="0" fontAlgn="t">
                        <a:spcBef>
                          <a:spcPts val="0"/>
                        </a:spcBef>
                        <a:spcAft>
                          <a:spcPts val="0"/>
                        </a:spcAft>
                      </a:pPr>
                      <a:r>
                        <a:rPr lang="en-ZA" sz="2400" b="1" i="0" u="none" strike="noStrike" dirty="0">
                          <a:solidFill>
                            <a:srgbClr val="1B1C1D"/>
                          </a:solidFill>
                          <a:effectLst/>
                          <a:latin typeface="+mn-lt"/>
                        </a:rPr>
                        <a:t>State Veterinary Services</a:t>
                      </a: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rtl="0" fontAlgn="t">
                        <a:spcBef>
                          <a:spcPts val="0"/>
                        </a:spcBef>
                        <a:spcAft>
                          <a:spcPts val="0"/>
                        </a:spcAft>
                      </a:pPr>
                      <a:r>
                        <a:rPr lang="en-GB" sz="2400" b="0" i="0" u="none" strike="noStrike">
                          <a:solidFill>
                            <a:srgbClr val="1B1C1D"/>
                          </a:solidFill>
                          <a:effectLst/>
                          <a:latin typeface="+mn-lt"/>
                        </a:rPr>
                        <a:t>Responsible for animal health surveillance and management of animal reservoirs.</a:t>
                      </a:r>
                      <a:endParaRPr lang="en-GB" sz="240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rtl="0" fontAlgn="t">
                        <a:spcBef>
                          <a:spcPts val="0"/>
                        </a:spcBef>
                        <a:spcAft>
                          <a:spcPts val="0"/>
                        </a:spcAft>
                      </a:pPr>
                      <a:r>
                        <a:rPr lang="en-GB" sz="2400" b="1" i="0" u="none" strike="noStrike" dirty="0">
                          <a:solidFill>
                            <a:srgbClr val="1B1C1D"/>
                          </a:solidFill>
                          <a:effectLst/>
                          <a:latin typeface="+mn-lt"/>
                        </a:rPr>
                        <a:t>Confirmation:</a:t>
                      </a:r>
                      <a:r>
                        <a:rPr lang="en-GB" sz="2400" b="0" i="0" u="none" strike="noStrike" dirty="0">
                          <a:solidFill>
                            <a:srgbClr val="1B1C1D"/>
                          </a:solidFill>
                          <a:effectLst/>
                          <a:latin typeface="+mn-lt"/>
                        </a:rPr>
                        <a:t> Verifies the presence of a pathogen in animal populations. </a:t>
                      </a:r>
                      <a:r>
                        <a:rPr lang="en-GB" sz="2400" b="1" i="0" u="none" strike="noStrike" dirty="0">
                          <a:solidFill>
                            <a:srgbClr val="1B1C1D"/>
                          </a:solidFill>
                          <a:effectLst/>
                          <a:latin typeface="+mn-lt"/>
                        </a:rPr>
                        <a:t>Epidemiological Investigation:</a:t>
                      </a:r>
                      <a:r>
                        <a:rPr lang="en-GB" sz="2400" b="0" i="0" u="none" strike="noStrike" dirty="0">
                          <a:solidFill>
                            <a:srgbClr val="1B1C1D"/>
                          </a:solidFill>
                          <a:effectLst/>
                          <a:latin typeface="+mn-lt"/>
                        </a:rPr>
                        <a:t> Conducts a parallel investigation to identify the source of the outbreak in animals.  </a:t>
                      </a:r>
                      <a:r>
                        <a:rPr lang="en-GB" sz="2400" b="1" i="0" u="none" strike="noStrike" dirty="0">
                          <a:solidFill>
                            <a:srgbClr val="1B1C1D"/>
                          </a:solidFill>
                          <a:effectLst/>
                          <a:latin typeface="+mn-lt"/>
                        </a:rPr>
                        <a:t>Containment:</a:t>
                      </a:r>
                      <a:r>
                        <a:rPr lang="en-GB" sz="2400" b="0" i="0" u="none" strike="noStrike" dirty="0">
                          <a:solidFill>
                            <a:srgbClr val="1B1C1D"/>
                          </a:solidFill>
                          <a:effectLst/>
                          <a:latin typeface="+mn-lt"/>
                        </a:rPr>
                        <a:t> Implements initial biosecurity and containment measures (e.g., quarantine, culling) at the animal source.</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566177824"/>
                  </a:ext>
                </a:extLst>
              </a:tr>
              <a:tr h="217675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ZA" sz="2400" b="1" i="0" u="none" strike="noStrike" dirty="0">
                          <a:solidFill>
                            <a:srgbClr val="1B1C1D"/>
                          </a:solidFill>
                          <a:effectLst/>
                          <a:latin typeface="+mn-lt"/>
                        </a:rPr>
                        <a:t>Environmental Health Practitioners (Provincial and municipal)</a:t>
                      </a:r>
                      <a:endParaRPr lang="en-ZA" sz="2400" dirty="0">
                        <a:effectLst/>
                        <a:latin typeface="+mn-lt"/>
                      </a:endParaRPr>
                    </a:p>
                    <a:p>
                      <a:pPr rtl="0" fontAlgn="t">
                        <a:spcBef>
                          <a:spcPts val="0"/>
                        </a:spcBef>
                        <a:spcAft>
                          <a:spcPts val="0"/>
                        </a:spcAft>
                      </a:pP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GB" sz="2400" dirty="0">
                          <a:effectLst/>
                          <a:latin typeface="+mn-lt"/>
                        </a:rPr>
                        <a:t>Assessment of environmental risk factors and implementers of environmental interventions.</a:t>
                      </a: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rtl="0" fontAlgn="t">
                        <a:spcBef>
                          <a:spcPts val="0"/>
                        </a:spcBef>
                        <a:spcAft>
                          <a:spcPts val="0"/>
                        </a:spcAft>
                      </a:pPr>
                      <a:r>
                        <a:rPr lang="en-GB" sz="2400" b="1" dirty="0"/>
                        <a:t>Risk Assessment:</a:t>
                      </a:r>
                      <a:r>
                        <a:rPr lang="en-GB" sz="2400" dirty="0"/>
                        <a:t> Conducts environmental risk assessments at the source of outbreak (e.g., farms, water sources). </a:t>
                      </a:r>
                      <a:r>
                        <a:rPr lang="en-GB" sz="2400" b="1" dirty="0"/>
                        <a:t>Vector Control:</a:t>
                      </a:r>
                      <a:r>
                        <a:rPr lang="en-GB" sz="2400" dirty="0"/>
                        <a:t> Implements and monitors measures to control vectors (e.g., mosquitoes) to stop transmission. </a:t>
                      </a:r>
                      <a:r>
                        <a:rPr lang="en-GB" sz="2400" b="1" dirty="0"/>
                        <a:t>Food and Water Safety:</a:t>
                      </a:r>
                      <a:r>
                        <a:rPr lang="en-GB" sz="2400" dirty="0"/>
                        <a:t> Investigates potential contamination of food and water supplies. </a:t>
                      </a:r>
                      <a:r>
                        <a:rPr lang="en-GB" sz="2400" b="1" dirty="0"/>
                        <a:t>Waste Management:</a:t>
                      </a:r>
                      <a:r>
                        <a:rPr lang="en-GB" sz="2400" dirty="0"/>
                        <a:t> Ensures proper disposal of waste, including contaminated materials from animal or human sources, to reduce environmental spread.</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348025330"/>
                  </a:ext>
                </a:extLst>
              </a:tr>
              <a:tr h="934403">
                <a:tc>
                  <a:txBody>
                    <a:bodyPr/>
                    <a:lstStyle/>
                    <a:p>
                      <a:pPr rtl="0" fontAlgn="t">
                        <a:spcBef>
                          <a:spcPts val="0"/>
                        </a:spcBef>
                        <a:spcAft>
                          <a:spcPts val="0"/>
                        </a:spcAft>
                      </a:pPr>
                      <a:r>
                        <a:rPr lang="en-ZA" sz="2400" b="1" i="0" u="none" strike="noStrike" dirty="0">
                          <a:solidFill>
                            <a:srgbClr val="1B1C1D"/>
                          </a:solidFill>
                          <a:effectLst/>
                          <a:latin typeface="+mn-lt"/>
                        </a:rPr>
                        <a:t>NICD Laboratories</a:t>
                      </a:r>
                      <a:endParaRPr lang="en-ZA"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rtl="0" fontAlgn="t">
                        <a:spcBef>
                          <a:spcPts val="0"/>
                        </a:spcBef>
                        <a:spcAft>
                          <a:spcPts val="0"/>
                        </a:spcAft>
                      </a:pPr>
                      <a:r>
                        <a:rPr lang="en-GB" sz="2400" b="0" i="0" u="none" strike="noStrike">
                          <a:solidFill>
                            <a:srgbClr val="1B1C1D"/>
                          </a:solidFill>
                          <a:effectLst/>
                          <a:latin typeface="+mn-lt"/>
                        </a:rPr>
                        <a:t>Provides diagnostic and scientific support.</a:t>
                      </a:r>
                      <a:endParaRPr lang="en-GB" sz="240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rtl="0" fontAlgn="t">
                        <a:spcBef>
                          <a:spcPts val="0"/>
                        </a:spcBef>
                        <a:spcAft>
                          <a:spcPts val="0"/>
                        </a:spcAft>
                      </a:pPr>
                      <a:r>
                        <a:rPr lang="en-GB" sz="2400" b="1" i="0" u="none" strike="noStrike" dirty="0">
                          <a:solidFill>
                            <a:srgbClr val="1B1C1D"/>
                          </a:solidFill>
                          <a:effectLst/>
                          <a:latin typeface="+mn-lt"/>
                        </a:rPr>
                        <a:t>Diagnosis:</a:t>
                      </a:r>
                      <a:r>
                        <a:rPr lang="en-GB" sz="2400" b="0" i="0" u="none" strike="noStrike" dirty="0">
                          <a:solidFill>
                            <a:srgbClr val="1B1C1D"/>
                          </a:solidFill>
                          <a:effectLst/>
                          <a:latin typeface="+mn-lt"/>
                        </a:rPr>
                        <a:t> Performs diagnostic testing to confirm the pathogen.  </a:t>
                      </a:r>
                      <a:r>
                        <a:rPr lang="en-GB" sz="2400" b="1" i="0" u="none" strike="noStrike" dirty="0">
                          <a:solidFill>
                            <a:srgbClr val="1B1C1D"/>
                          </a:solidFill>
                          <a:effectLst/>
                          <a:latin typeface="+mn-lt"/>
                        </a:rPr>
                        <a:t>Molecular Characterization:</a:t>
                      </a:r>
                      <a:r>
                        <a:rPr lang="en-GB" sz="2400" b="0" i="0" u="none" strike="noStrike" dirty="0">
                          <a:solidFill>
                            <a:srgbClr val="1B1C1D"/>
                          </a:solidFill>
                          <a:effectLst/>
                          <a:latin typeface="+mn-lt"/>
                        </a:rPr>
                        <a:t> Conducts genomic sequencing to understand the pathogen's origin and potential for transmission.  </a:t>
                      </a:r>
                      <a:r>
                        <a:rPr lang="en-GB" sz="2400" b="1" i="0" u="none" strike="noStrike" dirty="0">
                          <a:solidFill>
                            <a:srgbClr val="1B1C1D"/>
                          </a:solidFill>
                          <a:effectLst/>
                          <a:latin typeface="+mn-lt"/>
                        </a:rPr>
                        <a:t>Data Reporting:</a:t>
                      </a:r>
                      <a:r>
                        <a:rPr lang="en-GB" sz="2400" b="0" i="0" u="none" strike="noStrike" dirty="0">
                          <a:solidFill>
                            <a:srgbClr val="1B1C1D"/>
                          </a:solidFill>
                          <a:effectLst/>
                          <a:latin typeface="+mn-lt"/>
                        </a:rPr>
                        <a:t> Feeds real-time data on lab results back to stakeholders.</a:t>
                      </a:r>
                      <a:endParaRPr lang="en-GB" sz="2400" dirty="0">
                        <a:effectLst/>
                        <a:latin typeface="+mn-lt"/>
                      </a:endParaRPr>
                    </a:p>
                  </a:txBody>
                  <a:tcPr marL="55556" marR="55556" marT="37037" marB="3703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08211472"/>
                  </a:ext>
                </a:extLst>
              </a:tr>
            </a:tbl>
          </a:graphicData>
        </a:graphic>
      </p:graphicFrame>
      <p:sp>
        <p:nvSpPr>
          <p:cNvPr id="7" name="Rectangle 1">
            <a:extLst>
              <a:ext uri="{FF2B5EF4-FFF2-40B4-BE49-F238E27FC236}">
                <a16:creationId xmlns:a16="http://schemas.microsoft.com/office/drawing/2014/main" id="{29760F33-B961-4DB5-B90F-54FD8A4716D4}"/>
              </a:ext>
            </a:extLst>
          </p:cNvPr>
          <p:cNvSpPr>
            <a:spLocks noChangeArrowheads="1"/>
          </p:cNvSpPr>
          <p:nvPr/>
        </p:nvSpPr>
        <p:spPr bwMode="auto">
          <a:xfrm>
            <a:off x="3608388" y="16002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ZA"/>
          </a:p>
        </p:txBody>
      </p:sp>
    </p:spTree>
    <p:extLst>
      <p:ext uri="{BB962C8B-B14F-4D97-AF65-F5344CB8AC3E}">
        <p14:creationId xmlns:p14="http://schemas.microsoft.com/office/powerpoint/2010/main" val="2346679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2807</Words>
  <Application>Microsoft Office PowerPoint</Application>
  <PresentationFormat>Custom</PresentationFormat>
  <Paragraphs>204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 Bold</vt:lpstr>
      <vt:lpstr>Hammersmith One</vt:lpstr>
      <vt:lpstr>Calibri</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NICD Presentation Template - Convert to Powerpoint</dc:title>
  <dc:creator>Vuysiwa Kumalo</dc:creator>
  <cp:lastModifiedBy>Vuyiswa Kumalo</cp:lastModifiedBy>
  <cp:revision>199</cp:revision>
  <dcterms:created xsi:type="dcterms:W3CDTF">2006-08-16T00:00:00Z</dcterms:created>
  <dcterms:modified xsi:type="dcterms:W3CDTF">2025-09-09T05:24:41Z</dcterms:modified>
  <dc:identifier>DAGHQLUkBa8</dc:identifier>
</cp:coreProperties>
</file>